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160000" cy="82931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357228"/>
            <a:ext cx="7620000" cy="288722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355798"/>
            <a:ext cx="7620000" cy="200224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AE2E-07C2-4BC0-8C2E-06B4A1D2DE4A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6CA6-D5D9-46E5-8F59-E18331F3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AE2E-07C2-4BC0-8C2E-06B4A1D2DE4A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6CA6-D5D9-46E5-8F59-E18331F3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9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41531"/>
            <a:ext cx="2190750" cy="70280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41531"/>
            <a:ext cx="6445250" cy="70280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AE2E-07C2-4BC0-8C2E-06B4A1D2DE4A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6CA6-D5D9-46E5-8F59-E18331F3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AE2E-07C2-4BC0-8C2E-06B4A1D2DE4A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6CA6-D5D9-46E5-8F59-E18331F3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9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067518"/>
            <a:ext cx="8763000" cy="3449699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549852"/>
            <a:ext cx="8763000" cy="181411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AE2E-07C2-4BC0-8C2E-06B4A1D2DE4A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6CA6-D5D9-46E5-8F59-E18331F3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4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207654"/>
            <a:ext cx="4318000" cy="52618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207654"/>
            <a:ext cx="4318000" cy="52618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AE2E-07C2-4BC0-8C2E-06B4A1D2DE4A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6CA6-D5D9-46E5-8F59-E18331F3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0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41533"/>
            <a:ext cx="8763000" cy="16029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032962"/>
            <a:ext cx="4298156" cy="99632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029285"/>
            <a:ext cx="4298156" cy="4455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032962"/>
            <a:ext cx="4319323" cy="99632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029285"/>
            <a:ext cx="4319323" cy="4455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AE2E-07C2-4BC0-8C2E-06B4A1D2DE4A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6CA6-D5D9-46E5-8F59-E18331F3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7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AE2E-07C2-4BC0-8C2E-06B4A1D2DE4A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6CA6-D5D9-46E5-8F59-E18331F3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7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AE2E-07C2-4BC0-8C2E-06B4A1D2DE4A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6CA6-D5D9-46E5-8F59-E18331F3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4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52873"/>
            <a:ext cx="3276864" cy="193505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194055"/>
            <a:ext cx="5143500" cy="589347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487930"/>
            <a:ext cx="3276864" cy="46091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AE2E-07C2-4BC0-8C2E-06B4A1D2DE4A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6CA6-D5D9-46E5-8F59-E18331F3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2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52873"/>
            <a:ext cx="3276864" cy="193505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194055"/>
            <a:ext cx="5143500" cy="5893476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487930"/>
            <a:ext cx="3276864" cy="46091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AE2E-07C2-4BC0-8C2E-06B4A1D2DE4A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6CA6-D5D9-46E5-8F59-E18331F3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0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41533"/>
            <a:ext cx="8763000" cy="1602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207654"/>
            <a:ext cx="8763000" cy="5261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686477"/>
            <a:ext cx="2286000" cy="4415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AAE2E-07C2-4BC0-8C2E-06B4A1D2DE4A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686477"/>
            <a:ext cx="3429000" cy="4415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686477"/>
            <a:ext cx="2286000" cy="4415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F6CA6-D5D9-46E5-8F59-E18331F3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4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0500"/>
            <a:ext cx="9232900" cy="3467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57600"/>
            <a:ext cx="9232900" cy="3467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17500"/>
            <a:ext cx="8991600" cy="4013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343400"/>
            <a:ext cx="8991600" cy="200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1117600" y="5054600"/>
            <a:ext cx="510977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FFFFFF"/>
                </a:solidFill>
                <a:latin typeface="Arial - 23"/>
              </a:rPr>
              <a:t>The Practice of Statistics, 5th Edition </a:t>
            </a:r>
            <a:endParaRPr lang="en-US" sz="1700">
              <a:solidFill>
                <a:srgbClr val="FFFFFF"/>
              </a:solidFill>
              <a:latin typeface="Arial - 2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7600" y="5435600"/>
            <a:ext cx="4052426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FFFFFF"/>
                </a:solidFill>
                <a:latin typeface="Arial - 23"/>
              </a:rPr>
              <a:t>Starnes, Tabor, Yates, Moore </a:t>
            </a:r>
            <a:endParaRPr lang="en-US" sz="1700">
              <a:solidFill>
                <a:srgbClr val="FFFFFF"/>
              </a:solidFill>
              <a:latin typeface="Arial - 2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5300" y="6667500"/>
            <a:ext cx="2517437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7F7F7F"/>
                </a:solidFill>
                <a:latin typeface="Arial - 12"/>
              </a:rPr>
              <a:t>Bedford Freeman Worth Publishers</a:t>
            </a:r>
            <a:endParaRPr lang="en-US" sz="1000">
              <a:solidFill>
                <a:srgbClr val="7F7F7F"/>
              </a:solidFill>
              <a:latin typeface="Arial - 12"/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3238500"/>
            <a:ext cx="1397000" cy="3035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TextBox 9"/>
          <p:cNvSpPr txBox="1"/>
          <p:nvPr/>
        </p:nvSpPr>
        <p:spPr>
          <a:xfrm>
            <a:off x="1117600" y="1054100"/>
            <a:ext cx="3162371" cy="569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100" smtClean="0">
                <a:solidFill>
                  <a:srgbClr val="000000"/>
                </a:solidFill>
                <a:latin typeface="Arial - 42"/>
              </a:rPr>
              <a:t>CHAPTER 1</a:t>
            </a:r>
            <a:endParaRPr lang="en-US" sz="3100">
              <a:solidFill>
                <a:srgbClr val="000000"/>
              </a:solidFill>
              <a:latin typeface="Arial - 4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7600" y="1600200"/>
            <a:ext cx="3762227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smtClean="0">
                <a:solidFill>
                  <a:srgbClr val="000000"/>
                </a:solidFill>
                <a:latin typeface="Arial - 43"/>
              </a:rPr>
              <a:t>Exploring Data</a:t>
            </a:r>
            <a:endParaRPr lang="en-US" sz="3200">
              <a:solidFill>
                <a:srgbClr val="000000"/>
              </a:solidFill>
              <a:latin typeface="Arial - 4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7600" y="2895600"/>
            <a:ext cx="695889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Arial - 32"/>
              </a:rPr>
              <a:t>1.3</a:t>
            </a:r>
            <a:endParaRPr lang="en-US" sz="2400">
              <a:solidFill>
                <a:srgbClr val="FFFFFF"/>
              </a:solidFill>
              <a:latin typeface="Arial - 3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7600" y="3340100"/>
            <a:ext cx="4845636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FFFFFF"/>
                </a:solidFill>
                <a:latin typeface="Arial - 34"/>
              </a:rPr>
              <a:t>Describing Quantitative </a:t>
            </a:r>
            <a:endParaRPr lang="en-US" sz="2600">
              <a:solidFill>
                <a:srgbClr val="FFFFFF"/>
              </a:solidFill>
              <a:latin typeface="Arial - 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7600" y="3784600"/>
            <a:ext cx="399899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FFFFFF"/>
                </a:solidFill>
                <a:latin typeface="Arial - 35"/>
              </a:rPr>
              <a:t>Data with Numbers</a:t>
            </a:r>
            <a:endParaRPr lang="en-US" sz="2600">
              <a:solidFill>
                <a:srgbClr val="FFFFFF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1481862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00" y="6807200"/>
            <a:ext cx="198236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FFFF"/>
                </a:solidFill>
                <a:latin typeface="Arial - 12"/>
              </a:rPr>
              <a:t>The Practice of Statistics, 5</a:t>
            </a:r>
            <a:endParaRPr lang="en-US" sz="1000">
              <a:solidFill>
                <a:srgbClr val="FFFFFF"/>
              </a:solidFill>
              <a:latin typeface="Arial - 1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69697" y="1131454"/>
            <a:ext cx="8312728" cy="12317"/>
          </a:xfrm>
          <a:custGeom>
            <a:avLst/>
            <a:gdLst/>
            <a:ahLst/>
            <a:cxnLst/>
            <a:rect l="0" t="0" r="0" b="0"/>
            <a:pathLst>
              <a:path w="8312728" h="12317">
                <a:moveTo>
                  <a:pt x="8312727" y="0"/>
                </a:moveTo>
                <a:lnTo>
                  <a:pt x="8312727" y="12316"/>
                </a:lnTo>
                <a:lnTo>
                  <a:pt x="0" y="12316"/>
                </a:lnTo>
                <a:close/>
              </a:path>
            </a:pathLst>
          </a:custGeom>
          <a:solidFill>
            <a:srgbClr val="629DD1"/>
          </a:solidFill>
          <a:ln w="0" cap="flat" cmpd="sng" algn="ctr">
            <a:solidFill>
              <a:srgbClr val="629DD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76300" y="546100"/>
            <a:ext cx="3056736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  <a:latin typeface="Arial - 27"/>
              </a:rPr>
              <a:t>Identifying Outliers</a:t>
            </a:r>
            <a:endParaRPr lang="en-US" sz="2000">
              <a:solidFill>
                <a:srgbClr val="000000"/>
              </a:solidFill>
              <a:latin typeface="Arial - 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" y="1244600"/>
            <a:ext cx="7130252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In addition to serving as a measure of spread, the interquartile 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" y="1562100"/>
            <a:ext cx="914163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range (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9100" y="1562100"/>
            <a:ext cx="569899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IQR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6300" y="1562100"/>
            <a:ext cx="4522425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) is used as part of a rule for identifying 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300" y="1866900"/>
            <a:ext cx="997918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outliers.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76361" y="2311400"/>
            <a:ext cx="7829399" cy="1083508"/>
          </a:xfrm>
          <a:custGeom>
            <a:avLst/>
            <a:gdLst/>
            <a:ahLst/>
            <a:cxnLst/>
            <a:rect l="0" t="0" r="0" b="0"/>
            <a:pathLst>
              <a:path w="7829399" h="1083508">
                <a:moveTo>
                  <a:pt x="7829398" y="0"/>
                </a:moveTo>
                <a:lnTo>
                  <a:pt x="7829398" y="1083507"/>
                </a:lnTo>
                <a:lnTo>
                  <a:pt x="0" y="1083507"/>
                </a:lnTo>
                <a:lnTo>
                  <a:pt x="0" y="0"/>
                </a:lnTo>
                <a:close/>
              </a:path>
            </a:pathLst>
          </a:custGeom>
          <a:solidFill>
            <a:srgbClr val="D7E9CB"/>
          </a:solidFill>
          <a:ln w="0" cap="flat" cmpd="sng" algn="ctr">
            <a:solidFill>
              <a:srgbClr val="D7E9C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68400" y="2311400"/>
            <a:ext cx="121580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smtClean="0">
                <a:solidFill>
                  <a:srgbClr val="800000"/>
                </a:solidFill>
                <a:latin typeface="Arial - 20"/>
              </a:rPr>
              <a:t>The 1.5 x</a:t>
            </a:r>
            <a:endParaRPr lang="en-US" sz="1500" b="1">
              <a:solidFill>
                <a:srgbClr val="800000"/>
              </a:solidFill>
              <a:latin typeface="Arial - 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6800" y="2311400"/>
            <a:ext cx="578572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b="1" smtClean="0">
                <a:solidFill>
                  <a:srgbClr val="800000"/>
                </a:solidFill>
                <a:latin typeface="Arial - 17"/>
              </a:rPr>
              <a:t>IQR </a:t>
            </a:r>
            <a:endParaRPr lang="en-US" sz="1200" b="1">
              <a:solidFill>
                <a:srgbClr val="800000"/>
              </a:solidFill>
              <a:latin typeface="Arial - 1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500" y="2311400"/>
            <a:ext cx="2105116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b="1" smtClean="0">
                <a:solidFill>
                  <a:srgbClr val="800000"/>
                </a:solidFill>
                <a:latin typeface="Arial - 19"/>
              </a:rPr>
              <a:t>Rule for Outliers</a:t>
            </a:r>
            <a:endParaRPr lang="en-US" sz="1400" b="1">
              <a:solidFill>
                <a:srgbClr val="800000"/>
              </a:solidFill>
              <a:latin typeface="Arial - 1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8400" y="2616200"/>
            <a:ext cx="6210286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Call an observation an outlier if it falls more than 1.5 x 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0600" y="2616200"/>
            <a:ext cx="569899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IQR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8400" y="2921000"/>
            <a:ext cx="5637379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above the third quartile or below the first quartile.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346700" y="4838700"/>
            <a:ext cx="18542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65200" y="4813300"/>
            <a:ext cx="14224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33800" y="4648200"/>
            <a:ext cx="0" cy="3048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413000" y="4597400"/>
            <a:ext cx="2933701" cy="393701"/>
          </a:xfrm>
          <a:custGeom>
            <a:avLst/>
            <a:gdLst/>
            <a:ahLst/>
            <a:cxnLst/>
            <a:rect l="0" t="0" r="0" b="0"/>
            <a:pathLst>
              <a:path w="2933701" h="393701">
                <a:moveTo>
                  <a:pt x="0" y="0"/>
                </a:moveTo>
                <a:lnTo>
                  <a:pt x="2933700" y="0"/>
                </a:lnTo>
                <a:lnTo>
                  <a:pt x="2933700" y="393700"/>
                </a:lnTo>
                <a:lnTo>
                  <a:pt x="0" y="39370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413000" y="5334000"/>
            <a:ext cx="2959100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69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6500" y="723900"/>
            <a:ext cx="7145141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Arial - 28"/>
              </a:rPr>
              <a:t>The Five-Number Summary and the Boxplot</a:t>
            </a:r>
            <a:endParaRPr lang="en-US" sz="210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0" y="1828800"/>
            <a:ext cx="7175500" cy="23083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These five numbers divide our data into 4 sets of equal size: 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minimum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Q1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median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Q3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maximum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When we look at all five we get a quick summary of the center and spread of our data.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427605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00" y="6807200"/>
            <a:ext cx="198236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FFFF"/>
                </a:solidFill>
                <a:latin typeface="Arial - 12"/>
              </a:rPr>
              <a:t>The Practice of Statistics, 5</a:t>
            </a:r>
            <a:endParaRPr lang="en-US" sz="1000">
              <a:solidFill>
                <a:srgbClr val="FFFFFF"/>
              </a:solidFill>
              <a:latin typeface="Arial - 1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69697" y="1131454"/>
            <a:ext cx="8312728" cy="12317"/>
          </a:xfrm>
          <a:custGeom>
            <a:avLst/>
            <a:gdLst/>
            <a:ahLst/>
            <a:cxnLst/>
            <a:rect l="0" t="0" r="0" b="0"/>
            <a:pathLst>
              <a:path w="8312728" h="12317">
                <a:moveTo>
                  <a:pt x="8312727" y="0"/>
                </a:moveTo>
                <a:lnTo>
                  <a:pt x="8312727" y="12316"/>
                </a:lnTo>
                <a:lnTo>
                  <a:pt x="0" y="12316"/>
                </a:lnTo>
                <a:close/>
              </a:path>
            </a:pathLst>
          </a:custGeom>
          <a:solidFill>
            <a:srgbClr val="629DD1"/>
          </a:solidFill>
          <a:ln w="0" cap="flat" cmpd="sng" algn="ctr">
            <a:solidFill>
              <a:srgbClr val="629DD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76300" y="546100"/>
            <a:ext cx="5465535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Arial - 28"/>
              </a:rPr>
              <a:t>Boxplots (Box-and-Whisker Plots)</a:t>
            </a:r>
            <a:endParaRPr lang="en-US" sz="210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895600" y="2501900"/>
            <a:ext cx="3695701" cy="749301"/>
          </a:xfrm>
          <a:custGeom>
            <a:avLst/>
            <a:gdLst/>
            <a:ahLst/>
            <a:cxnLst/>
            <a:rect l="0" t="0" r="0" b="0"/>
            <a:pathLst>
              <a:path w="3695701" h="749301">
                <a:moveTo>
                  <a:pt x="0" y="0"/>
                </a:moveTo>
                <a:lnTo>
                  <a:pt x="3695700" y="0"/>
                </a:lnTo>
                <a:lnTo>
                  <a:pt x="3695700" y="749300"/>
                </a:lnTo>
                <a:lnTo>
                  <a:pt x="0" y="74930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578600" y="2895600"/>
            <a:ext cx="22987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727200" y="2870200"/>
            <a:ext cx="11811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83100" y="2514600"/>
            <a:ext cx="0" cy="7112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93900" y="5613400"/>
            <a:ext cx="165071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finish p. 28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2820093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200" y="787400"/>
            <a:ext cx="8407400" cy="22467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 smtClean="0">
                <a:solidFill>
                  <a:srgbClr val="000000"/>
                </a:solidFill>
                <a:latin typeface="Arial - 27"/>
              </a:rPr>
              <a:t>Boxplots on the calculator</a:t>
            </a:r>
          </a:p>
          <a:p>
            <a:r>
              <a:rPr lang="en-US" sz="2000" smtClean="0">
                <a:solidFill>
                  <a:srgbClr val="000000"/>
                </a:solidFill>
                <a:latin typeface="Arial - 27"/>
              </a:rPr>
              <a:t>Enter the data into L1</a:t>
            </a:r>
          </a:p>
          <a:p>
            <a:r>
              <a:rPr lang="en-US" sz="2000" smtClean="0">
                <a:solidFill>
                  <a:srgbClr val="000000"/>
                </a:solidFill>
                <a:latin typeface="Arial - 27"/>
              </a:rPr>
              <a:t>Turn on the Plot (2nd, Y=)</a:t>
            </a:r>
          </a:p>
          <a:p>
            <a:r>
              <a:rPr lang="en-US" sz="2000" smtClean="0">
                <a:solidFill>
                  <a:srgbClr val="000000"/>
                </a:solidFill>
                <a:latin typeface="Arial - 27"/>
              </a:rPr>
              <a:t>Choose the Boxplot (choose the one that shows the outliers)</a:t>
            </a:r>
          </a:p>
          <a:p>
            <a:r>
              <a:rPr lang="en-US" sz="2000" smtClean="0">
                <a:solidFill>
                  <a:srgbClr val="000000"/>
                </a:solidFill>
                <a:latin typeface="Arial - 27"/>
              </a:rPr>
              <a:t>Press Zoom, then ZoomStat</a:t>
            </a:r>
          </a:p>
          <a:p>
            <a:r>
              <a:rPr lang="en-US" sz="2000" smtClean="0">
                <a:solidFill>
                  <a:srgbClr val="000000"/>
                </a:solidFill>
                <a:latin typeface="Arial - 27"/>
              </a:rPr>
              <a:t>Press TRACE to see the 5 number summary</a:t>
            </a:r>
          </a:p>
          <a:p>
            <a:r>
              <a:rPr lang="en-US" sz="2000" smtClean="0">
                <a:solidFill>
                  <a:srgbClr val="000000"/>
                </a:solidFill>
                <a:latin typeface="Arial - 27"/>
              </a:rPr>
              <a:t>OR Press STAT, then CALC, then choose 1-Var Stats</a:t>
            </a:r>
            <a:endParaRPr lang="en-US" sz="2000">
              <a:solidFill>
                <a:srgbClr val="000000"/>
              </a:solidFill>
              <a:latin typeface="Arial - 27"/>
            </a:endParaRPr>
          </a:p>
        </p:txBody>
      </p:sp>
    </p:spTree>
    <p:extLst>
      <p:ext uri="{BB962C8B-B14F-4D97-AF65-F5344CB8AC3E}">
        <p14:creationId xmlns:p14="http://schemas.microsoft.com/office/powerpoint/2010/main" val="847704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300" y="546100"/>
            <a:ext cx="6097778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When asked to compare distributions, you can choose to use </a:t>
            </a: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median and IQR       OR</a:t>
            </a: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mean and standard deviation</a:t>
            </a:r>
          </a:p>
          <a:p>
            <a:endParaRPr lang="en-US" sz="1600" smtClean="0">
              <a:solidFill>
                <a:srgbClr val="000000"/>
              </a:solidFill>
              <a:latin typeface="Arial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The standard deviation is a number that summarizes how far the observations are from the mean.</a:t>
            </a:r>
            <a:endParaRPr lang="en-US" sz="1600">
              <a:solidFill>
                <a:srgbClr val="000000"/>
              </a:solidFill>
              <a:latin typeface="Arial - 22"/>
            </a:endParaRPr>
          </a:p>
        </p:txBody>
      </p:sp>
    </p:spTree>
    <p:extLst>
      <p:ext uri="{BB962C8B-B14F-4D97-AF65-F5344CB8AC3E}">
        <p14:creationId xmlns:p14="http://schemas.microsoft.com/office/powerpoint/2010/main" val="302109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400" y="596900"/>
            <a:ext cx="8407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Arial - 28"/>
              </a:rPr>
              <a:t>Measuring Spread: The Standard Deviation</a:t>
            </a:r>
            <a:endParaRPr lang="en-US" sz="210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0300" y="1384300"/>
            <a:ext cx="7066026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Arial - 28"/>
              </a:rPr>
              <a:t>Consider the data displayed below:</a:t>
            </a:r>
          </a:p>
          <a:p>
            <a:endParaRPr lang="en-US" sz="2100">
              <a:solidFill>
                <a:srgbClr val="000000"/>
              </a:solidFill>
              <a:latin typeface="Arial - 2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2082800"/>
            <a:ext cx="7255383" cy="18845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4368800" y="3886200"/>
            <a:ext cx="1430258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Arial - 28"/>
              </a:rPr>
              <a:t>x = 5.25</a:t>
            </a:r>
            <a:endParaRPr lang="en-US" sz="210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500" y="4660900"/>
            <a:ext cx="7349744" cy="6771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000000"/>
                </a:solidFill>
                <a:latin typeface="Arial - 26"/>
              </a:rPr>
              <a:t>Step 1:  For each observation, calculate the deviation from the mean.</a:t>
            </a:r>
            <a:endParaRPr lang="en-US" sz="1900">
              <a:solidFill>
                <a:srgbClr val="000000"/>
              </a:solidFill>
              <a:latin typeface="Arial - 26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75404" y="3922395"/>
            <a:ext cx="257175" cy="9271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981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749300"/>
            <a:ext cx="7962900" cy="7162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77074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00" y="6807200"/>
            <a:ext cx="198236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FFFF"/>
                </a:solidFill>
                <a:latin typeface="Arial - 12"/>
              </a:rPr>
              <a:t>The Practice of Statistics, 5</a:t>
            </a:r>
            <a:endParaRPr lang="en-US" sz="1000">
              <a:solidFill>
                <a:srgbClr val="FFFFFF"/>
              </a:solidFill>
              <a:latin typeface="Arial - 1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7600" y="6807200"/>
            <a:ext cx="204425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00" smtClean="0">
                <a:solidFill>
                  <a:srgbClr val="FFFFFF"/>
                </a:solidFill>
                <a:latin typeface="Arial - 7"/>
              </a:rPr>
              <a:t>th</a:t>
            </a:r>
            <a:endParaRPr lang="en-US" sz="600">
              <a:solidFill>
                <a:srgbClr val="FFFFFF"/>
              </a:solidFill>
              <a:latin typeface="Arial - 7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69697" y="1131454"/>
            <a:ext cx="8312728" cy="12317"/>
          </a:xfrm>
          <a:custGeom>
            <a:avLst/>
            <a:gdLst/>
            <a:ahLst/>
            <a:cxnLst/>
            <a:rect l="0" t="0" r="0" b="0"/>
            <a:pathLst>
              <a:path w="8312728" h="12317">
                <a:moveTo>
                  <a:pt x="8312727" y="0"/>
                </a:moveTo>
                <a:lnTo>
                  <a:pt x="8312727" y="12316"/>
                </a:lnTo>
                <a:lnTo>
                  <a:pt x="0" y="12316"/>
                </a:lnTo>
                <a:close/>
              </a:path>
            </a:pathLst>
          </a:custGeom>
          <a:solidFill>
            <a:srgbClr val="629DD1"/>
          </a:solidFill>
          <a:ln w="0" cap="flat" cmpd="sng" algn="ctr">
            <a:solidFill>
              <a:srgbClr val="629DD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6300" y="546100"/>
            <a:ext cx="6824997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Arial - 28"/>
              </a:rPr>
              <a:t>Choosing Measures of Center and Spread</a:t>
            </a:r>
            <a:endParaRPr lang="en-US" sz="210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" y="1257300"/>
            <a:ext cx="8138114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We now have a choice between two descriptions for center and spread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" y="1625600"/>
            <a:ext cx="3835135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  <a:latin typeface="Arial - 21"/>
              </a:rPr>
              <a:t>•Mean and Standard Deviation</a:t>
            </a:r>
            <a:endParaRPr lang="en-US" sz="1600">
              <a:solidFill>
                <a:srgbClr val="000000"/>
              </a:solidFill>
              <a:latin typeface="Arial - 21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" y="1993900"/>
            <a:ext cx="4042721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  <a:latin typeface="Arial - 21"/>
              </a:rPr>
              <a:t>•Median and Interquartile Range</a:t>
            </a:r>
            <a:endParaRPr lang="en-US" sz="1600">
              <a:solidFill>
                <a:srgbClr val="000000"/>
              </a:solidFill>
              <a:latin typeface="Arial - 21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87076" y="2924848"/>
            <a:ext cx="7641552" cy="2898680"/>
          </a:xfrm>
          <a:custGeom>
            <a:avLst/>
            <a:gdLst/>
            <a:ahLst/>
            <a:cxnLst/>
            <a:rect l="0" t="0" r="0" b="0"/>
            <a:pathLst>
              <a:path w="7641552" h="2898680">
                <a:moveTo>
                  <a:pt x="7641551" y="0"/>
                </a:moveTo>
                <a:lnTo>
                  <a:pt x="7641551" y="2898679"/>
                </a:lnTo>
                <a:lnTo>
                  <a:pt x="0" y="2898679"/>
                </a:lnTo>
                <a:lnTo>
                  <a:pt x="0" y="0"/>
                </a:lnTo>
                <a:close/>
              </a:path>
            </a:pathLst>
          </a:custGeom>
          <a:solidFill>
            <a:srgbClr val="F8EAB9"/>
          </a:solidFill>
          <a:ln w="0" cap="flat" cmpd="sng" algn="ctr">
            <a:solidFill>
              <a:srgbClr val="F8EAB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30300" y="2997200"/>
            <a:ext cx="520422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smtClean="0">
                <a:solidFill>
                  <a:srgbClr val="1C2861"/>
                </a:solidFill>
                <a:latin typeface="Arial - 20"/>
              </a:rPr>
              <a:t>Choosing Measures of Center and Spread</a:t>
            </a:r>
            <a:endParaRPr lang="en-US" sz="1500" b="1">
              <a:solidFill>
                <a:srgbClr val="1C2861"/>
              </a:solidFill>
              <a:latin typeface="Arial - 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0300" y="3454400"/>
            <a:ext cx="2039864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•The median and 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6900" y="3454400"/>
            <a:ext cx="569899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IQR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0300" y="3454400"/>
            <a:ext cx="427301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are usually better than the mean and 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0300" y="3771900"/>
            <a:ext cx="6791319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standard deviation for describing a skewed distribution or a 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0300" y="4076700"/>
            <a:ext cx="283577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distribution with outliers.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0300" y="4457700"/>
            <a:ext cx="7512066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•Use mean and standard deviation only for reasonably symmetric 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0300" y="4762500"/>
            <a:ext cx="4187929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distributions that don’t have outliers.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0300" y="5156200"/>
            <a:ext cx="7378983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•NOTE: Numerical summaries do not fully describe the shape of 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0300" y="5461000"/>
            <a:ext cx="1624418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smtClean="0">
                <a:solidFill>
                  <a:srgbClr val="000000"/>
                </a:solidFill>
                <a:latin typeface="Arial - 18"/>
              </a:rPr>
              <a:t>a distribution.  </a:t>
            </a:r>
            <a:endParaRPr lang="en-US" sz="1300">
              <a:solidFill>
                <a:srgbClr val="000000"/>
              </a:solidFill>
              <a:latin typeface="Arial - 1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94000" y="5461000"/>
            <a:ext cx="377705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smtClean="0">
                <a:solidFill>
                  <a:srgbClr val="000000"/>
                </a:solidFill>
                <a:latin typeface="Arial - 20"/>
              </a:rPr>
              <a:t>ALWAYS  PLOT  YOUR  DATA!</a:t>
            </a:r>
            <a:endParaRPr lang="en-US" sz="1500" b="1">
              <a:solidFill>
                <a:srgbClr val="00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3954234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0" y="863600"/>
            <a:ext cx="79756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Resistance - median is resistant  while the mean is not resistant to change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Explain:</a:t>
            </a:r>
          </a:p>
          <a:p>
            <a:endParaRPr lang="en-US" smtClean="0">
              <a:solidFill>
                <a:srgbClr val="000000"/>
              </a:solidFill>
              <a:latin typeface="Arial - 24"/>
            </a:endParaRP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What about the IQR and the standard deviation? 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872892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800" y="482600"/>
            <a:ext cx="8712200" cy="186204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300" smtClean="0">
                <a:solidFill>
                  <a:srgbClr val="000000"/>
                </a:solidFill>
                <a:latin typeface="Arial - 31"/>
              </a:rPr>
              <a:t>In a symmetric distribution, the mean and median will be _____________.</a:t>
            </a:r>
          </a:p>
          <a:p>
            <a:r>
              <a:rPr lang="en-US" sz="2300" smtClean="0">
                <a:solidFill>
                  <a:srgbClr val="000000"/>
                </a:solidFill>
                <a:latin typeface="Arial - 31"/>
              </a:rPr>
              <a:t>In right-skewed, mean ____ median.</a:t>
            </a:r>
          </a:p>
          <a:p>
            <a:r>
              <a:rPr lang="en-US" sz="2300" smtClean="0">
                <a:solidFill>
                  <a:srgbClr val="000000"/>
                </a:solidFill>
                <a:latin typeface="Arial - 31"/>
              </a:rPr>
              <a:t>In left-skewed, mean ____ median.</a:t>
            </a:r>
          </a:p>
          <a:p>
            <a:r>
              <a:rPr lang="en-US" sz="2300" smtClean="0">
                <a:solidFill>
                  <a:srgbClr val="000000"/>
                </a:solidFill>
                <a:latin typeface="Arial - 31"/>
              </a:rPr>
              <a:t>WHY?</a:t>
            </a:r>
            <a:endParaRPr lang="en-US" sz="2300">
              <a:solidFill>
                <a:srgbClr val="000000"/>
              </a:solidFill>
              <a:latin typeface="Arial - 31"/>
            </a:endParaRPr>
          </a:p>
        </p:txBody>
      </p:sp>
    </p:spTree>
    <p:extLst>
      <p:ext uri="{BB962C8B-B14F-4D97-AF65-F5344CB8AC3E}">
        <p14:creationId xmlns:p14="http://schemas.microsoft.com/office/powerpoint/2010/main" val="93977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9697" y="1131454"/>
            <a:ext cx="8312728" cy="12317"/>
          </a:xfrm>
          <a:custGeom>
            <a:avLst/>
            <a:gdLst/>
            <a:ahLst/>
            <a:cxnLst/>
            <a:rect l="0" t="0" r="0" b="0"/>
            <a:pathLst>
              <a:path w="8312728" h="12317">
                <a:moveTo>
                  <a:pt x="8312727" y="0"/>
                </a:moveTo>
                <a:lnTo>
                  <a:pt x="8312727" y="12316"/>
                </a:lnTo>
                <a:lnTo>
                  <a:pt x="0" y="12316"/>
                </a:lnTo>
                <a:close/>
              </a:path>
            </a:pathLst>
          </a:custGeom>
          <a:solidFill>
            <a:srgbClr val="629DD1"/>
          </a:solidFill>
          <a:ln w="0" cap="flat" cmpd="sng" algn="ctr">
            <a:solidFill>
              <a:srgbClr val="629DD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93800"/>
            <a:ext cx="8318500" cy="342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876300" y="1206500"/>
            <a:ext cx="2368244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FFFF"/>
                </a:solidFill>
                <a:latin typeface="Arial - 19"/>
              </a:rPr>
              <a:t>Learning Objectives</a:t>
            </a:r>
            <a:endParaRPr lang="en-US" sz="1400">
              <a:solidFill>
                <a:srgbClr val="FFFFFF"/>
              </a:solidFill>
              <a:latin typeface="Arial - 1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" y="1638300"/>
            <a:ext cx="46494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After this section, you should be able to: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700" y="6807200"/>
            <a:ext cx="198236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FFFF"/>
                </a:solidFill>
                <a:latin typeface="Arial - 12"/>
              </a:rPr>
              <a:t>The Practice of Statistics, 5</a:t>
            </a:r>
            <a:endParaRPr lang="en-US" sz="1000">
              <a:solidFill>
                <a:srgbClr val="FFFFFF"/>
              </a:solidFill>
              <a:latin typeface="Arial - 1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7600" y="6807200"/>
            <a:ext cx="204425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00" smtClean="0">
                <a:solidFill>
                  <a:srgbClr val="FFFFFF"/>
                </a:solidFill>
                <a:latin typeface="Arial - 7"/>
              </a:rPr>
              <a:t>th</a:t>
            </a:r>
            <a:endParaRPr lang="en-US" sz="600">
              <a:solidFill>
                <a:srgbClr val="FFFFFF"/>
              </a:solidFill>
              <a:latin typeface="Arial - 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500" y="2222500"/>
            <a:ext cx="30110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629DD1"/>
                </a:solidFill>
                <a:latin typeface="Arial - 24"/>
              </a:rPr>
              <a:t>$</a:t>
            </a:r>
            <a:endParaRPr lang="en-US">
              <a:solidFill>
                <a:srgbClr val="629DD1"/>
              </a:solidFill>
              <a:latin typeface="Arial - 2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222500"/>
            <a:ext cx="579067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CALCULATE measures of center (mean, median).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500" y="2743200"/>
            <a:ext cx="30110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629DD1"/>
                </a:solidFill>
                <a:latin typeface="Arial - 24"/>
              </a:rPr>
              <a:t>$</a:t>
            </a:r>
            <a:endParaRPr lang="en-US">
              <a:solidFill>
                <a:srgbClr val="629DD1"/>
              </a:solidFill>
              <a:latin typeface="Arial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2743200"/>
            <a:ext cx="6831411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CALCULATE and INTERPRET measures of spread (range, 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02600" y="2743200"/>
            <a:ext cx="569899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IQR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59800" y="2743200"/>
            <a:ext cx="154239" cy="1384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00" smtClean="0">
                <a:solidFill>
                  <a:srgbClr val="000000"/>
                </a:solidFill>
                <a:latin typeface="Arial - 3"/>
              </a:rPr>
              <a:t>, </a:t>
            </a:r>
            <a:endParaRPr lang="en-US" sz="300">
              <a:solidFill>
                <a:srgbClr val="000000"/>
              </a:solidFill>
              <a:latin typeface="Arial - 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3200400"/>
            <a:ext cx="2350794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standard deviation).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2500" y="3721100"/>
            <a:ext cx="30110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629DD1"/>
                </a:solidFill>
                <a:latin typeface="Arial - 24"/>
              </a:rPr>
              <a:t>$</a:t>
            </a:r>
            <a:endParaRPr lang="en-US">
              <a:solidFill>
                <a:srgbClr val="629DD1"/>
              </a:solidFill>
              <a:latin typeface="Arial - 2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3721100"/>
            <a:ext cx="7606438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CHOOSE the most appropriate measure of center and spread in a 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4191000"/>
            <a:ext cx="161002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given setting.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2500" y="4711700"/>
            <a:ext cx="30110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629DD1"/>
                </a:solidFill>
                <a:latin typeface="Arial - 24"/>
              </a:rPr>
              <a:t>$</a:t>
            </a:r>
            <a:endParaRPr lang="en-US">
              <a:solidFill>
                <a:srgbClr val="629DD1"/>
              </a:solidFill>
              <a:latin typeface="Arial - 2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4711700"/>
            <a:ext cx="3696039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IDENTIFY outliers using the 1.5 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8400" y="4711700"/>
            <a:ext cx="260566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MS PGothic - 10"/>
              </a:rPr>
              <a:t>×</a:t>
            </a:r>
            <a:endParaRPr lang="en-US" sz="800">
              <a:solidFill>
                <a:srgbClr val="000000"/>
              </a:solidFill>
              <a:latin typeface="MS PGothic - 1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5900" y="4711700"/>
            <a:ext cx="569899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IQR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29300" y="4711700"/>
            <a:ext cx="588696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8"/>
              </a:rPr>
              <a:t>rule.</a:t>
            </a:r>
            <a:endParaRPr lang="en-US" sz="1400">
              <a:solidFill>
                <a:srgbClr val="000000"/>
              </a:solidFill>
              <a:latin typeface="Arial - 1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2500" y="5232400"/>
            <a:ext cx="30110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629DD1"/>
                </a:solidFill>
                <a:latin typeface="Arial - 24"/>
              </a:rPr>
              <a:t>$</a:t>
            </a:r>
            <a:endParaRPr lang="en-US">
              <a:solidFill>
                <a:srgbClr val="629DD1"/>
              </a:solidFill>
              <a:latin typeface="Arial - 2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5232400"/>
            <a:ext cx="617009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MAKE and INTERPRET boxplots of quantitative data.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2500" y="5753100"/>
            <a:ext cx="30110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629DD1"/>
                </a:solidFill>
                <a:latin typeface="Arial - 24"/>
              </a:rPr>
              <a:t>$</a:t>
            </a:r>
            <a:endParaRPr lang="en-US">
              <a:solidFill>
                <a:srgbClr val="629DD1"/>
              </a:solidFill>
              <a:latin typeface="Arial - 2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5400" y="5753100"/>
            <a:ext cx="721104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USE appropriate graphs and numerical summaries to compare 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95400" y="6223000"/>
            <a:ext cx="4303742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distributions of quantitative variables.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6300" y="546100"/>
            <a:ext cx="696146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Arial - 28"/>
              </a:rPr>
              <a:t>Describing Quantitative Data with Numbers</a:t>
            </a:r>
            <a:endParaRPr lang="en-US" sz="2100">
              <a:solidFill>
                <a:srgbClr val="000000"/>
              </a:solidFill>
              <a:latin typeface="Arial - 28"/>
            </a:endParaRPr>
          </a:p>
        </p:txBody>
      </p:sp>
    </p:spTree>
    <p:extLst>
      <p:ext uri="{BB962C8B-B14F-4D97-AF65-F5344CB8AC3E}">
        <p14:creationId xmlns:p14="http://schemas.microsoft.com/office/powerpoint/2010/main" val="1880902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00" y="6807200"/>
            <a:ext cx="198236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FFFF"/>
                </a:solidFill>
                <a:latin typeface="Arial - 12"/>
              </a:rPr>
              <a:t>The Practice of Statistics, 5</a:t>
            </a:r>
            <a:endParaRPr lang="en-US" sz="1000">
              <a:solidFill>
                <a:srgbClr val="FFFFFF"/>
              </a:solidFill>
              <a:latin typeface="Arial - 1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7600" y="6807200"/>
            <a:ext cx="204425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00" smtClean="0">
                <a:solidFill>
                  <a:srgbClr val="FFFFFF"/>
                </a:solidFill>
                <a:latin typeface="Arial - 7"/>
              </a:rPr>
              <a:t>th</a:t>
            </a:r>
            <a:endParaRPr lang="en-US" sz="600">
              <a:solidFill>
                <a:srgbClr val="FFFFFF"/>
              </a:solidFill>
              <a:latin typeface="Arial - 7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69697" y="1131454"/>
            <a:ext cx="8312728" cy="12317"/>
          </a:xfrm>
          <a:custGeom>
            <a:avLst/>
            <a:gdLst/>
            <a:ahLst/>
            <a:cxnLst/>
            <a:rect l="0" t="0" r="0" b="0"/>
            <a:pathLst>
              <a:path w="8312728" h="12317">
                <a:moveTo>
                  <a:pt x="8312727" y="0"/>
                </a:moveTo>
                <a:lnTo>
                  <a:pt x="8312727" y="12316"/>
                </a:lnTo>
                <a:lnTo>
                  <a:pt x="0" y="12316"/>
                </a:lnTo>
                <a:close/>
              </a:path>
            </a:pathLst>
          </a:custGeom>
          <a:solidFill>
            <a:srgbClr val="629DD1"/>
          </a:solidFill>
          <a:ln w="0" cap="flat" cmpd="sng" algn="ctr">
            <a:solidFill>
              <a:srgbClr val="629DD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6300" y="546100"/>
            <a:ext cx="5202381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Arial - 28"/>
              </a:rPr>
              <a:t>Organizing a Statistical Problem</a:t>
            </a:r>
            <a:endParaRPr lang="en-US" sz="210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" y="1257300"/>
            <a:ext cx="7668573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As you learn more about statistics, you will be asked to solve more 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" y="1562100"/>
            <a:ext cx="7217784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complex problems.  Here is a four-step process you can follow.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37876" y="2823248"/>
            <a:ext cx="7641552" cy="3046462"/>
          </a:xfrm>
          <a:custGeom>
            <a:avLst/>
            <a:gdLst/>
            <a:ahLst/>
            <a:cxnLst/>
            <a:rect l="0" t="0" r="0" b="0"/>
            <a:pathLst>
              <a:path w="7641552" h="3046462">
                <a:moveTo>
                  <a:pt x="7641551" y="0"/>
                </a:moveTo>
                <a:lnTo>
                  <a:pt x="7641551" y="3046461"/>
                </a:lnTo>
                <a:lnTo>
                  <a:pt x="0" y="3046461"/>
                </a:lnTo>
                <a:lnTo>
                  <a:pt x="0" y="0"/>
                </a:lnTo>
                <a:close/>
              </a:path>
            </a:pathLst>
          </a:custGeom>
          <a:solidFill>
            <a:srgbClr val="F8EAB9"/>
          </a:solidFill>
          <a:ln w="0" cap="flat" cmpd="sng" algn="ctr">
            <a:solidFill>
              <a:srgbClr val="F8EAB9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30300" y="2997200"/>
            <a:ext cx="738546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b="1" smtClean="0">
                <a:solidFill>
                  <a:srgbClr val="1C2861"/>
                </a:solidFill>
                <a:latin typeface="Arial - 20"/>
              </a:rPr>
              <a:t>How to Organize a Statistical Problem: A Four-Step Process</a:t>
            </a:r>
            <a:endParaRPr lang="en-US" sz="1500" b="1">
              <a:solidFill>
                <a:srgbClr val="1C2861"/>
              </a:solidFill>
              <a:latin typeface="Arial - 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0300" y="3606800"/>
            <a:ext cx="190643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000000"/>
                </a:solidFill>
                <a:latin typeface="Arial - 14"/>
              </a:rPr>
              <a:t>•</a:t>
            </a:r>
            <a:endParaRPr lang="en-US" sz="1000">
              <a:solidFill>
                <a:srgbClr val="000000"/>
              </a:solidFill>
              <a:latin typeface="Arial - 1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3606800"/>
            <a:ext cx="736308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b="1" smtClean="0">
                <a:solidFill>
                  <a:srgbClr val="000000"/>
                </a:solidFill>
                <a:latin typeface="Arial - 19"/>
              </a:rPr>
              <a:t>State</a:t>
            </a:r>
            <a:endParaRPr lang="en-US" sz="1400" b="1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4200" y="3606800"/>
            <a:ext cx="576862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: What’s the question that you’re trying to answer?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0300" y="4076700"/>
            <a:ext cx="190643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000000"/>
                </a:solidFill>
                <a:latin typeface="Arial - 14"/>
              </a:rPr>
              <a:t>•</a:t>
            </a:r>
            <a:endParaRPr lang="en-US" sz="1000">
              <a:solidFill>
                <a:srgbClr val="000000"/>
              </a:solidFill>
              <a:latin typeface="Arial - 1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4076700"/>
            <a:ext cx="633631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b="1" smtClean="0">
                <a:solidFill>
                  <a:srgbClr val="000000"/>
                </a:solidFill>
                <a:latin typeface="Arial - 18"/>
              </a:rPr>
              <a:t>Plan</a:t>
            </a:r>
            <a:endParaRPr lang="en-US" sz="1400" b="1">
              <a:solidFill>
                <a:srgbClr val="000000"/>
              </a:solidFill>
              <a:latin typeface="Arial - 1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5300" y="4076700"/>
            <a:ext cx="6263418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: How will you go about answering the question? What 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0300" y="4381500"/>
            <a:ext cx="5537219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statistical techniques does this problem call for?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0300" y="4838700"/>
            <a:ext cx="190643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000000"/>
                </a:solidFill>
                <a:latin typeface="Arial - 14"/>
              </a:rPr>
              <a:t>•</a:t>
            </a:r>
            <a:endParaRPr lang="en-US" sz="1000">
              <a:solidFill>
                <a:srgbClr val="000000"/>
              </a:solidFill>
              <a:latin typeface="Arial - 1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200" y="4838700"/>
            <a:ext cx="441392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b="1" smtClean="0">
                <a:solidFill>
                  <a:srgbClr val="000000"/>
                </a:solidFill>
                <a:latin typeface="Arial - 18"/>
              </a:rPr>
              <a:t>Do</a:t>
            </a:r>
            <a:endParaRPr lang="en-US" sz="1300" b="1">
              <a:solidFill>
                <a:srgbClr val="000000"/>
              </a:solidFill>
              <a:latin typeface="Arial - 1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2100" y="4838700"/>
            <a:ext cx="5685087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: Make graphs and carry out needed calculations.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0300" y="5308600"/>
            <a:ext cx="190643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000000"/>
                </a:solidFill>
                <a:latin typeface="Arial - 14"/>
              </a:rPr>
              <a:t>•</a:t>
            </a:r>
            <a:endParaRPr lang="en-US" sz="1000">
              <a:solidFill>
                <a:srgbClr val="000000"/>
              </a:solidFill>
              <a:latin typeface="Arial - 1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9200" y="5308600"/>
            <a:ext cx="1275865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b="1" smtClean="0">
                <a:solidFill>
                  <a:srgbClr val="000000"/>
                </a:solidFill>
                <a:latin typeface="Arial - 19"/>
              </a:rPr>
              <a:t>Conclude</a:t>
            </a:r>
            <a:endParaRPr lang="en-US" sz="1400" b="1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7600" y="5308600"/>
            <a:ext cx="6043437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: Give your conclusion in the setting of the real-world 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30300" y="5613400"/>
            <a:ext cx="1089772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problem.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</p:spTree>
    <p:extLst>
      <p:ext uri="{BB962C8B-B14F-4D97-AF65-F5344CB8AC3E}">
        <p14:creationId xmlns:p14="http://schemas.microsoft.com/office/powerpoint/2010/main" val="652778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0500"/>
            <a:ext cx="9232900" cy="3467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769697" y="1131454"/>
            <a:ext cx="8312728" cy="12317"/>
          </a:xfrm>
          <a:custGeom>
            <a:avLst/>
            <a:gdLst/>
            <a:ahLst/>
            <a:cxnLst/>
            <a:rect l="0" t="0" r="0" b="0"/>
            <a:pathLst>
              <a:path w="8312728" h="12317">
                <a:moveTo>
                  <a:pt x="8312727" y="0"/>
                </a:moveTo>
                <a:lnTo>
                  <a:pt x="8312727" y="12316"/>
                </a:lnTo>
                <a:lnTo>
                  <a:pt x="0" y="12316"/>
                </a:lnTo>
                <a:close/>
              </a:path>
            </a:pathLst>
          </a:custGeom>
          <a:solidFill>
            <a:srgbClr val="629DD1"/>
          </a:solidFill>
          <a:ln w="0" cap="flat" cmpd="sng" algn="ctr">
            <a:solidFill>
              <a:srgbClr val="629DD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93800"/>
            <a:ext cx="8318500" cy="342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876300" y="1206500"/>
            <a:ext cx="2138984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FFFFFF"/>
                </a:solidFill>
                <a:latin typeface="Arial - 20"/>
              </a:rPr>
              <a:t>Section Summary</a:t>
            </a:r>
            <a:endParaRPr lang="en-US" sz="1500">
              <a:solidFill>
                <a:srgbClr val="FFFFFF"/>
              </a:solidFill>
              <a:latin typeface="Arial - 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" y="1638300"/>
            <a:ext cx="4119637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In this section, we learned how to…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700" y="6807200"/>
            <a:ext cx="198236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FFFF"/>
                </a:solidFill>
                <a:latin typeface="Arial - 12"/>
              </a:rPr>
              <a:t>The Practice of Statistics, 5</a:t>
            </a:r>
            <a:endParaRPr lang="en-US" sz="1000">
              <a:solidFill>
                <a:srgbClr val="FFFFFF"/>
              </a:solidFill>
              <a:latin typeface="Arial - 1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7600" y="6807200"/>
            <a:ext cx="204425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00" smtClean="0">
                <a:solidFill>
                  <a:srgbClr val="FFFFFF"/>
                </a:solidFill>
                <a:latin typeface="Arial - 7"/>
              </a:rPr>
              <a:t>th</a:t>
            </a:r>
            <a:endParaRPr lang="en-US" sz="600">
              <a:solidFill>
                <a:srgbClr val="FFFFFF"/>
              </a:solidFill>
              <a:latin typeface="Arial - 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300" y="2095500"/>
            <a:ext cx="30110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629DD1"/>
                </a:solidFill>
                <a:latin typeface="Arial - 24"/>
              </a:rPr>
              <a:t>$</a:t>
            </a:r>
            <a:endParaRPr lang="en-US">
              <a:solidFill>
                <a:srgbClr val="629DD1"/>
              </a:solidFill>
              <a:latin typeface="Arial - 2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095500"/>
            <a:ext cx="579067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CALCULATE measures of center (mean, median).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300" y="2616200"/>
            <a:ext cx="30110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629DD1"/>
                </a:solidFill>
                <a:latin typeface="Arial - 24"/>
              </a:rPr>
              <a:t>$</a:t>
            </a:r>
            <a:endParaRPr lang="en-US">
              <a:solidFill>
                <a:srgbClr val="629DD1"/>
              </a:solidFill>
              <a:latin typeface="Arial - 2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2616200"/>
            <a:ext cx="683154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CALCULATE and INTERPRET measures of spread (range,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26400" y="2616200"/>
            <a:ext cx="569899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IQR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3600" y="2616200"/>
            <a:ext cx="154239" cy="1384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00" smtClean="0">
                <a:solidFill>
                  <a:srgbClr val="000000"/>
                </a:solidFill>
                <a:latin typeface="Arial - 3"/>
              </a:rPr>
              <a:t>, </a:t>
            </a:r>
            <a:endParaRPr lang="en-US" sz="300">
              <a:solidFill>
                <a:srgbClr val="000000"/>
              </a:solidFill>
              <a:latin typeface="Arial - 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3086100"/>
            <a:ext cx="2350794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standard deviation).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300" y="3606800"/>
            <a:ext cx="30110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629DD1"/>
                </a:solidFill>
                <a:latin typeface="Arial - 24"/>
              </a:rPr>
              <a:t>$</a:t>
            </a:r>
            <a:endParaRPr lang="en-US">
              <a:solidFill>
                <a:srgbClr val="629DD1"/>
              </a:solidFill>
              <a:latin typeface="Arial - 2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3606800"/>
            <a:ext cx="7606438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CHOOSE the most appropriate measure of center and spread in a 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200" y="4064000"/>
            <a:ext cx="161002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given setting.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6300" y="4584700"/>
            <a:ext cx="30110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629DD1"/>
                </a:solidFill>
                <a:latin typeface="Arial - 24"/>
              </a:rPr>
              <a:t>$</a:t>
            </a:r>
            <a:endParaRPr lang="en-US">
              <a:solidFill>
                <a:srgbClr val="629DD1"/>
              </a:solidFill>
              <a:latin typeface="Arial - 2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9200" y="4584700"/>
            <a:ext cx="3696039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IDENTIFY outliers using the 1.5 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89500" y="4584700"/>
            <a:ext cx="260566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MS PGothic - 10"/>
              </a:rPr>
              <a:t>×</a:t>
            </a:r>
            <a:endParaRPr lang="en-US" sz="800">
              <a:solidFill>
                <a:srgbClr val="000000"/>
              </a:solidFill>
              <a:latin typeface="MS PGothic - 1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9700" y="4584700"/>
            <a:ext cx="569899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IQR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40400" y="4584700"/>
            <a:ext cx="588696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8"/>
              </a:rPr>
              <a:t>rule.</a:t>
            </a:r>
            <a:endParaRPr lang="en-US" sz="1400">
              <a:solidFill>
                <a:srgbClr val="000000"/>
              </a:solidFill>
              <a:latin typeface="Arial - 1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6300" y="5118100"/>
            <a:ext cx="30110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629DD1"/>
                </a:solidFill>
                <a:latin typeface="Arial - 24"/>
              </a:rPr>
              <a:t>$</a:t>
            </a:r>
            <a:endParaRPr lang="en-US">
              <a:solidFill>
                <a:srgbClr val="629DD1"/>
              </a:solidFill>
              <a:latin typeface="Arial - 2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9200" y="5118100"/>
            <a:ext cx="617009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MAKE and INTERPRET boxplots of quantitative data.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6300" y="5638800"/>
            <a:ext cx="30110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629DD1"/>
                </a:solidFill>
                <a:latin typeface="Arial - 24"/>
              </a:rPr>
              <a:t>$</a:t>
            </a:r>
            <a:endParaRPr lang="en-US">
              <a:solidFill>
                <a:srgbClr val="629DD1"/>
              </a:solidFill>
              <a:latin typeface="Arial - 2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9200" y="5638800"/>
            <a:ext cx="721104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USE appropriate graphs and numerical summaries to compare 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9200" y="6096000"/>
            <a:ext cx="4303742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distributions of quantitative variables.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6300" y="546100"/>
            <a:ext cx="6000927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Arial - 28"/>
              </a:rPr>
              <a:t>Data Analysis: Making Sense of Data</a:t>
            </a:r>
            <a:endParaRPr lang="en-US" sz="2100">
              <a:solidFill>
                <a:srgbClr val="000000"/>
              </a:solidFill>
              <a:latin typeface="Arial - 28"/>
            </a:endParaRPr>
          </a:p>
        </p:txBody>
      </p:sp>
    </p:spTree>
    <p:extLst>
      <p:ext uri="{BB962C8B-B14F-4D97-AF65-F5344CB8AC3E}">
        <p14:creationId xmlns:p14="http://schemas.microsoft.com/office/powerpoint/2010/main" val="219661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93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800" y="749300"/>
            <a:ext cx="4747942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Arial - 28"/>
              </a:rPr>
              <a:t>Measuring Center: The Mean</a:t>
            </a:r>
            <a:endParaRPr lang="en-US" sz="2100">
              <a:solidFill>
                <a:srgbClr val="000000"/>
              </a:solidFill>
              <a:latin typeface="Arial - 28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638300"/>
            <a:ext cx="8337423" cy="23138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4495800"/>
            <a:ext cx="2425700" cy="1358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21645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028700"/>
            <a:ext cx="66834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Note:  x is the mean of a sample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The mean of the population is </a:t>
            </a:r>
            <a:r>
              <a:rPr lang="el-GR" sz="2700" i="1" smtClean="0">
                <a:solidFill>
                  <a:srgbClr val="000000"/>
                </a:solidFill>
                <a:latin typeface="Times New Roman - 36"/>
              </a:rPr>
              <a:t>μ.</a:t>
            </a:r>
            <a:endParaRPr lang="en-US" sz="2700" i="1">
              <a:solidFill>
                <a:srgbClr val="000000"/>
              </a:solidFill>
              <a:latin typeface="Times New Roman - 36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35300" y="1066800"/>
            <a:ext cx="3048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03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00" y="6807200"/>
            <a:ext cx="198236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FFFF"/>
                </a:solidFill>
                <a:latin typeface="Arial - 12"/>
              </a:rPr>
              <a:t>The Practice of Statistics, 5</a:t>
            </a:r>
            <a:endParaRPr lang="en-US" sz="1000">
              <a:solidFill>
                <a:srgbClr val="FFFFFF"/>
              </a:solidFill>
              <a:latin typeface="Arial - 1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7600" y="6807200"/>
            <a:ext cx="204425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00" smtClean="0">
                <a:solidFill>
                  <a:srgbClr val="FFFFFF"/>
                </a:solidFill>
                <a:latin typeface="Arial - 7"/>
              </a:rPr>
              <a:t>th</a:t>
            </a:r>
            <a:endParaRPr lang="en-US" sz="600">
              <a:solidFill>
                <a:srgbClr val="FFFFFF"/>
              </a:solidFill>
              <a:latin typeface="Arial - 7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69697" y="1131454"/>
            <a:ext cx="8312728" cy="12317"/>
          </a:xfrm>
          <a:custGeom>
            <a:avLst/>
            <a:gdLst/>
            <a:ahLst/>
            <a:cxnLst/>
            <a:rect l="0" t="0" r="0" b="0"/>
            <a:pathLst>
              <a:path w="8312728" h="12317">
                <a:moveTo>
                  <a:pt x="8312727" y="0"/>
                </a:moveTo>
                <a:lnTo>
                  <a:pt x="8312727" y="12316"/>
                </a:lnTo>
                <a:lnTo>
                  <a:pt x="0" y="12316"/>
                </a:lnTo>
                <a:close/>
              </a:path>
            </a:pathLst>
          </a:custGeom>
          <a:solidFill>
            <a:srgbClr val="629DD1"/>
          </a:solidFill>
          <a:ln w="0" cap="flat" cmpd="sng" algn="ctr">
            <a:solidFill>
              <a:srgbClr val="629DD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6300" y="546100"/>
            <a:ext cx="5027649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Arial - 28"/>
              </a:rPr>
              <a:t>Measuring Center: The Median</a:t>
            </a:r>
            <a:endParaRPr lang="en-US" sz="210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" y="1206500"/>
            <a:ext cx="4887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Another common measure of center is the 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206500"/>
            <a:ext cx="993839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b="1" smtClean="0">
                <a:solidFill>
                  <a:srgbClr val="000000"/>
                </a:solidFill>
                <a:latin typeface="Arial - 19"/>
              </a:rPr>
              <a:t>median</a:t>
            </a:r>
            <a:endParaRPr lang="en-US" sz="1400" b="1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6700" y="1206500"/>
            <a:ext cx="1578578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8"/>
              </a:rPr>
              <a:t>. The median </a:t>
            </a:r>
            <a:endParaRPr lang="en-US" sz="1400">
              <a:solidFill>
                <a:srgbClr val="000000"/>
              </a:solidFill>
              <a:latin typeface="Arial - 1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300" y="1524000"/>
            <a:ext cx="4542857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describes the midpoint of a distribution.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039861" y="2289078"/>
            <a:ext cx="7475299" cy="3511360"/>
          </a:xfrm>
          <a:custGeom>
            <a:avLst/>
            <a:gdLst/>
            <a:ahLst/>
            <a:cxnLst/>
            <a:rect l="0" t="0" r="0" b="0"/>
            <a:pathLst>
              <a:path w="7475299" h="3511360">
                <a:moveTo>
                  <a:pt x="7475298" y="0"/>
                </a:moveTo>
                <a:lnTo>
                  <a:pt x="7475298" y="3511359"/>
                </a:lnTo>
                <a:lnTo>
                  <a:pt x="0" y="3511359"/>
                </a:lnTo>
                <a:lnTo>
                  <a:pt x="0" y="0"/>
                </a:lnTo>
                <a:close/>
              </a:path>
            </a:pathLst>
          </a:custGeom>
          <a:solidFill>
            <a:srgbClr val="D7E9CB"/>
          </a:solidFill>
          <a:ln w="0" cap="flat" cmpd="sng" algn="ctr">
            <a:solidFill>
              <a:srgbClr val="D7E9C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68400" y="2413000"/>
            <a:ext cx="554055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The 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2413000"/>
            <a:ext cx="993839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b="1" smtClean="0">
                <a:solidFill>
                  <a:srgbClr val="800000"/>
                </a:solidFill>
                <a:latin typeface="Arial - 19"/>
              </a:rPr>
              <a:t>median</a:t>
            </a:r>
            <a:endParaRPr lang="en-US" sz="1400" b="1">
              <a:solidFill>
                <a:srgbClr val="800000"/>
              </a:solidFill>
              <a:latin typeface="Arial - 1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4300" y="2413000"/>
            <a:ext cx="5608414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is the midpoint of a distribution, the number such 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8400" y="2717800"/>
            <a:ext cx="710327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that half of the observations are smaller and the other half are 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8400" y="3022600"/>
            <a:ext cx="804894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smtClean="0">
                <a:solidFill>
                  <a:srgbClr val="000000"/>
                </a:solidFill>
                <a:latin typeface="Arial - 17"/>
              </a:rPr>
              <a:t>larger. </a:t>
            </a:r>
            <a:endParaRPr lang="en-US" sz="1300">
              <a:solidFill>
                <a:srgbClr val="000000"/>
              </a:solidFill>
              <a:latin typeface="Arial - 1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8400" y="3492500"/>
            <a:ext cx="4075024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To find the median of a distribution: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8400" y="3949700"/>
            <a:ext cx="609690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1.Arrange all observations from smallest to largest.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68400" y="4406900"/>
            <a:ext cx="389094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1"/>
              </a:rPr>
              <a:t>2.If the number of observations </a:t>
            </a:r>
            <a:endParaRPr lang="en-US" sz="1500">
              <a:solidFill>
                <a:srgbClr val="000000"/>
              </a:solidFill>
              <a:latin typeface="Arial - 21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6500" y="4406900"/>
            <a:ext cx="254158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smtClean="0">
                <a:solidFill>
                  <a:srgbClr val="000000"/>
                </a:solidFill>
                <a:latin typeface="Arial - 18"/>
              </a:rPr>
              <a:t>n</a:t>
            </a:r>
            <a:endParaRPr lang="en-US" sz="1300">
              <a:solidFill>
                <a:srgbClr val="000000"/>
              </a:solidFill>
              <a:latin typeface="Arial - 1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2400" y="4406900"/>
            <a:ext cx="2877327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is odd, the median is the 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25600" y="4724400"/>
            <a:ext cx="431269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center observation in the ordered list.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68400" y="5181600"/>
            <a:ext cx="388791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1"/>
              </a:rPr>
              <a:t>3.If the number of observations </a:t>
            </a:r>
            <a:endParaRPr lang="en-US" sz="1500">
              <a:solidFill>
                <a:srgbClr val="000000"/>
              </a:solidFill>
              <a:latin typeface="Arial - 21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16500" y="5181600"/>
            <a:ext cx="254158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smtClean="0">
                <a:solidFill>
                  <a:srgbClr val="000000"/>
                </a:solidFill>
                <a:latin typeface="Arial - 18"/>
              </a:rPr>
              <a:t>n</a:t>
            </a:r>
            <a:endParaRPr lang="en-US" sz="1300">
              <a:solidFill>
                <a:srgbClr val="000000"/>
              </a:solidFill>
              <a:latin typeface="Arial - 1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32400" y="5181600"/>
            <a:ext cx="3005887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is even, the median is the 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25600" y="5486400"/>
            <a:ext cx="661686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Arial - 20"/>
              </a:rPr>
              <a:t>average of the two center observations in the ordered list.</a:t>
            </a:r>
            <a:endParaRPr lang="en-US" sz="1500">
              <a:solidFill>
                <a:srgbClr val="00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151475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900" y="774700"/>
            <a:ext cx="3147397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200" smtClean="0">
                <a:solidFill>
                  <a:srgbClr val="000000"/>
                </a:solidFill>
                <a:latin typeface="Arial - 29"/>
              </a:rPr>
              <a:t>Find the median:  </a:t>
            </a:r>
            <a:endParaRPr lang="en-US" sz="2200">
              <a:solidFill>
                <a:srgbClr val="000000"/>
              </a:solidFill>
              <a:latin typeface="Arial - 29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95500" y="1968500"/>
            <a:ext cx="2531248" cy="2646299"/>
            <a:chOff x="2095500" y="1968500"/>
            <a:chExt cx="2531248" cy="2646299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516886" y="1968500"/>
              <a:ext cx="0" cy="2646299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2095500" y="2032000"/>
              <a:ext cx="2531248" cy="147732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Arial - 24"/>
                </a:rPr>
                <a:t>1    2 3 8</a:t>
              </a:r>
            </a:p>
            <a:p>
              <a:r>
                <a:rPr lang="en-US" smtClean="0">
                  <a:solidFill>
                    <a:srgbClr val="000000"/>
                  </a:solidFill>
                  <a:latin typeface="Arial - 24"/>
                </a:rPr>
                <a:t>2    0 2 4 4 5 6</a:t>
              </a:r>
            </a:p>
            <a:p>
              <a:r>
                <a:rPr lang="en-US" smtClean="0">
                  <a:solidFill>
                    <a:srgbClr val="000000"/>
                  </a:solidFill>
                  <a:latin typeface="Arial - 24"/>
                </a:rPr>
                <a:t>3    1 2 4 7 7 8 9  </a:t>
              </a:r>
            </a:p>
            <a:p>
              <a:r>
                <a:rPr lang="en-US" smtClean="0">
                  <a:solidFill>
                    <a:srgbClr val="000000"/>
                  </a:solidFill>
                  <a:latin typeface="Arial - 24"/>
                </a:rPr>
                <a:t>4    0 0 3 5 7 7</a:t>
              </a:r>
            </a:p>
            <a:p>
              <a:r>
                <a:rPr lang="en-US" smtClean="0">
                  <a:solidFill>
                    <a:srgbClr val="000000"/>
                  </a:solidFill>
                  <a:latin typeface="Arial - 24"/>
                </a:rPr>
                <a:t>5    6 8</a:t>
              </a:r>
              <a:endParaRPr lang="en-US">
                <a:solidFill>
                  <a:srgbClr val="000000"/>
                </a:solidFill>
                <a:latin typeface="Arial - 2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50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400" y="571500"/>
            <a:ext cx="7978231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Arial - 28"/>
              </a:rPr>
              <a:t>Measuring Spread: The Interquartile Range (IQR)</a:t>
            </a:r>
            <a:endParaRPr lang="en-US" sz="210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300" y="1536700"/>
            <a:ext cx="8362061" cy="235449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Arial - 29"/>
              </a:rPr>
              <a:t>A useful description of a distribution requires a measure of center and a measure of spread.</a:t>
            </a:r>
          </a:p>
          <a:p>
            <a:r>
              <a:rPr lang="en-US" sz="2100" smtClean="0">
                <a:solidFill>
                  <a:srgbClr val="000000"/>
                </a:solidFill>
                <a:latin typeface="Arial - 29"/>
              </a:rPr>
              <a:t>One such measure is the IQR, which is simply the difference between the first quartile and the third.  </a:t>
            </a:r>
          </a:p>
          <a:p>
            <a:r>
              <a:rPr lang="en-US" sz="2100" smtClean="0">
                <a:solidFill>
                  <a:srgbClr val="000000"/>
                </a:solidFill>
                <a:latin typeface="Arial - 29"/>
              </a:rPr>
              <a:t>Quartiles:  Find the observations that are at 25%, Q1, and 75%, Q3.  (Note, Q2 would be the same as the median.)  </a:t>
            </a:r>
          </a:p>
          <a:p>
            <a:r>
              <a:rPr lang="en-US" sz="2100" smtClean="0">
                <a:solidFill>
                  <a:srgbClr val="000000"/>
                </a:solidFill>
                <a:latin typeface="Arial - 29"/>
              </a:rPr>
              <a:t>						IQR = Q3 - Q1</a:t>
            </a:r>
            <a:endParaRPr lang="en-US" sz="2100" baseline="-25000">
              <a:solidFill>
                <a:srgbClr val="000000"/>
              </a:solidFill>
              <a:latin typeface="Arial - 29"/>
            </a:endParaRPr>
          </a:p>
        </p:txBody>
      </p:sp>
    </p:spTree>
    <p:extLst>
      <p:ext uri="{BB962C8B-B14F-4D97-AF65-F5344CB8AC3E}">
        <p14:creationId xmlns:p14="http://schemas.microsoft.com/office/powerpoint/2010/main" val="418280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907286" y="1587500"/>
            <a:ext cx="0" cy="2646299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85900" y="1651000"/>
            <a:ext cx="2531248" cy="14773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1    2 3 8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2    0 2 4 4 5 6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3    1 2 4 7 7 8 9  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4    0 0 3 5 7 7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5    6 8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1000" y="647700"/>
            <a:ext cx="2580098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Arial - 32"/>
              </a:rPr>
              <a:t>Find the IQR:</a:t>
            </a:r>
            <a:endParaRPr lang="en-US" sz="2400">
              <a:solidFill>
                <a:srgbClr val="000000"/>
              </a:solidFill>
              <a:latin typeface="Arial - 32"/>
            </a:endParaRPr>
          </a:p>
        </p:txBody>
      </p:sp>
    </p:spTree>
    <p:extLst>
      <p:ext uri="{BB962C8B-B14F-4D97-AF65-F5344CB8AC3E}">
        <p14:creationId xmlns:p14="http://schemas.microsoft.com/office/powerpoint/2010/main" val="230042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0" y="825500"/>
            <a:ext cx="2900650" cy="34778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200" smtClean="0">
                <a:solidFill>
                  <a:srgbClr val="000000"/>
                </a:solidFill>
                <a:latin typeface="Arial - 29"/>
              </a:rPr>
              <a:t>Examples: 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29"/>
              </a:rPr>
              <a:t>14 observations:</a:t>
            </a:r>
          </a:p>
          <a:p>
            <a:r>
              <a:rPr lang="en-US" sz="2200" smtClean="0">
                <a:solidFill>
                  <a:srgbClr val="000000"/>
                </a:solidFill>
                <a:latin typeface="Arial - 29"/>
              </a:rPr>
              <a:t>    </a:t>
            </a:r>
          </a:p>
          <a:p>
            <a:endParaRPr lang="en-US" sz="2200" smtClean="0">
              <a:solidFill>
                <a:srgbClr val="000000"/>
              </a:solidFill>
              <a:latin typeface="Arial - 29"/>
            </a:endParaRPr>
          </a:p>
          <a:p>
            <a:r>
              <a:rPr lang="en-US" sz="2200" smtClean="0">
                <a:solidFill>
                  <a:srgbClr val="000000"/>
                </a:solidFill>
                <a:latin typeface="Arial - 29"/>
              </a:rPr>
              <a:t>12 observations:</a:t>
            </a:r>
          </a:p>
          <a:p>
            <a:endParaRPr lang="en-US" sz="2200" smtClean="0">
              <a:solidFill>
                <a:srgbClr val="000000"/>
              </a:solidFill>
              <a:latin typeface="Arial - 29"/>
            </a:endParaRPr>
          </a:p>
          <a:p>
            <a:endParaRPr lang="en-US" sz="2200" smtClean="0">
              <a:solidFill>
                <a:srgbClr val="000000"/>
              </a:solidFill>
              <a:latin typeface="Arial - 29"/>
            </a:endParaRPr>
          </a:p>
          <a:p>
            <a:r>
              <a:rPr lang="en-US" sz="2200" smtClean="0">
                <a:solidFill>
                  <a:srgbClr val="000000"/>
                </a:solidFill>
                <a:latin typeface="Arial - 29"/>
              </a:rPr>
              <a:t>13 observations:</a:t>
            </a:r>
          </a:p>
          <a:p>
            <a:endParaRPr lang="en-US" sz="2200" smtClean="0">
              <a:solidFill>
                <a:srgbClr val="000000"/>
              </a:solidFill>
              <a:latin typeface="Arial - 29"/>
            </a:endParaRPr>
          </a:p>
          <a:p>
            <a:endParaRPr lang="en-US" sz="2200">
              <a:solidFill>
                <a:srgbClr val="000000"/>
              </a:solidFill>
              <a:latin typeface="Arial - 29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930400"/>
            <a:ext cx="9124823" cy="542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6210300"/>
            <a:ext cx="8375523" cy="5675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4254500"/>
            <a:ext cx="8717661" cy="6570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962021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1016</Words>
  <Application>Microsoft Office PowerPoint</Application>
  <PresentationFormat>Custom</PresentationFormat>
  <Paragraphs>193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52" baseType="lpstr">
      <vt:lpstr>Arial - 32</vt:lpstr>
      <vt:lpstr>Arial - 18</vt:lpstr>
      <vt:lpstr>Arial - 43</vt:lpstr>
      <vt:lpstr>Arial - 22</vt:lpstr>
      <vt:lpstr>Arial - 21</vt:lpstr>
      <vt:lpstr>Arial - 17</vt:lpstr>
      <vt:lpstr>Arial - 26</vt:lpstr>
      <vt:lpstr>Arial - 28</vt:lpstr>
      <vt:lpstr>Arial - 14</vt:lpstr>
      <vt:lpstr>Arial - 24</vt:lpstr>
      <vt:lpstr>Arial - 20</vt:lpstr>
      <vt:lpstr>Arial - 35</vt:lpstr>
      <vt:lpstr>Calibri</vt:lpstr>
      <vt:lpstr>Arial - 3</vt:lpstr>
      <vt:lpstr>Arial - 31</vt:lpstr>
      <vt:lpstr>Times New Roman - 36</vt:lpstr>
      <vt:lpstr>Arial - 27</vt:lpstr>
      <vt:lpstr>Arial - 19</vt:lpstr>
      <vt:lpstr>Arial - 34</vt:lpstr>
      <vt:lpstr>Arial - 42</vt:lpstr>
      <vt:lpstr>MS PGothic - 10</vt:lpstr>
      <vt:lpstr>Arial - 12</vt:lpstr>
      <vt:lpstr>Arial - 36</vt:lpstr>
      <vt:lpstr>Arial - 23</vt:lpstr>
      <vt:lpstr>Calibri Light</vt:lpstr>
      <vt:lpstr>Arial - 16</vt:lpstr>
      <vt:lpstr>Arial - 29</vt:lpstr>
      <vt:lpstr>Arial</vt:lpstr>
      <vt:lpstr>Arial - 7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Dorothy McClelland</dc:creator>
  <cp:lastModifiedBy>Dorothy McClelland</cp:lastModifiedBy>
  <cp:revision>1</cp:revision>
  <dcterms:created xsi:type="dcterms:W3CDTF">2019-09-16T19:45:36Z</dcterms:created>
  <dcterms:modified xsi:type="dcterms:W3CDTF">2019-09-16T19:45:38Z</dcterms:modified>
</cp:coreProperties>
</file>