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7" r:id="rId2"/>
    <p:sldId id="268" r:id="rId3"/>
    <p:sldId id="273" r:id="rId4"/>
    <p:sldId id="274" r:id="rId5"/>
    <p:sldId id="275" r:id="rId6"/>
    <p:sldId id="256" r:id="rId7"/>
    <p:sldId id="257" r:id="rId8"/>
    <p:sldId id="258" r:id="rId9"/>
    <p:sldId id="269" r:id="rId10"/>
    <p:sldId id="259" r:id="rId11"/>
    <p:sldId id="277" r:id="rId12"/>
    <p:sldId id="260" r:id="rId13"/>
    <p:sldId id="261" r:id="rId14"/>
    <p:sldId id="270" r:id="rId15"/>
    <p:sldId id="262" r:id="rId16"/>
    <p:sldId id="271" r:id="rId17"/>
    <p:sldId id="263" r:id="rId18"/>
    <p:sldId id="264" r:id="rId19"/>
    <p:sldId id="278" r:id="rId20"/>
    <p:sldId id="276" r:id="rId21"/>
    <p:sldId id="272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6C1D8E-0453-4D49-B022-18D03A390467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92007-5F76-40A9-AD5E-FAC5F4D9E5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2904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http://www.ascd.org/publications/books/107018/chapters/What-Is-the-Teacher's-Job-When-Teaching%C2%A2.aspx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B92007-5F76-40A9-AD5E-FAC5F4D9E5A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1907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33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794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494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087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947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879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19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856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237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44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8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DE135-28BA-419F-B1DC-328F88A5B41B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505E4-B9E5-4C25-A301-17EBDD9BC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097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124300" y="329106"/>
            <a:ext cx="293644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3600" b="1" cap="none" spc="0" dirty="0" smtClean="0">
                <a:ln/>
                <a:solidFill>
                  <a:srgbClr val="FF0000"/>
                </a:solidFill>
                <a:effectLst/>
              </a:rPr>
              <a:t>WELCOME TO </a:t>
            </a:r>
          </a:p>
          <a:p>
            <a:pPr algn="ctr"/>
            <a:r>
              <a:rPr lang="en-US" sz="3600" b="1" dirty="0" smtClean="0">
                <a:ln/>
                <a:solidFill>
                  <a:srgbClr val="FF0000"/>
                </a:solidFill>
              </a:rPr>
              <a:t>STATISTICS</a:t>
            </a:r>
          </a:p>
          <a:p>
            <a:pPr algn="ctr"/>
            <a:endParaRPr lang="en-US" sz="3600" b="1" dirty="0" smtClean="0">
              <a:ln/>
              <a:solidFill>
                <a:srgbClr val="FF0000"/>
              </a:solidFill>
            </a:endParaRPr>
          </a:p>
        </p:txBody>
      </p:sp>
      <p:pic>
        <p:nvPicPr>
          <p:cNvPr id="1026" name="Picture 2" descr="http://upload.wikimedia.org/wikipedia/commons/3/36/Team_Singapore_fireworks_display_from_Singapore_Fireworks_Festival_2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52600"/>
            <a:ext cx="7162800" cy="4966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0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248400" cy="4525963"/>
          </a:xfrm>
        </p:spPr>
        <p:txBody>
          <a:bodyPr/>
          <a:lstStyle/>
          <a:p>
            <a:r>
              <a:rPr lang="en-US" dirty="0" smtClean="0"/>
              <a:t>NO Food</a:t>
            </a:r>
          </a:p>
          <a:p>
            <a:r>
              <a:rPr lang="en-US" dirty="0" smtClean="0"/>
              <a:t>Hand Signals</a:t>
            </a:r>
          </a:p>
          <a:p>
            <a:r>
              <a:rPr lang="en-US" dirty="0" smtClean="0"/>
              <a:t>No talking while I am talking</a:t>
            </a:r>
          </a:p>
          <a:p>
            <a:r>
              <a:rPr lang="en-US" dirty="0" smtClean="0"/>
              <a:t>No electronic devices, unless I say so.</a:t>
            </a:r>
          </a:p>
          <a:p>
            <a:r>
              <a:rPr lang="en-US" dirty="0" smtClean="0"/>
              <a:t>Everyone participates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00" y="1600200"/>
            <a:ext cx="1447800" cy="45259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3679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I ask you to stop talking…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524000"/>
            <a:ext cx="6934200" cy="4525963"/>
          </a:xfrm>
        </p:spPr>
        <p:txBody>
          <a:bodyPr/>
          <a:lstStyle/>
          <a:p>
            <a:r>
              <a:rPr lang="en-US" dirty="0" smtClean="0"/>
              <a:t>Don’t tell me you are not the only one talking</a:t>
            </a:r>
          </a:p>
          <a:p>
            <a:r>
              <a:rPr lang="en-US" dirty="0" smtClean="0"/>
              <a:t>Don’t tell me that you weren’t talking just then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4572000"/>
            <a:ext cx="6705600" cy="11430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800" dirty="0" smtClean="0"/>
              <a:t>Just stop talking!!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889140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 am not your mother!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676400"/>
            <a:ext cx="6019800" cy="4525963"/>
          </a:xfrm>
        </p:spPr>
        <p:txBody>
          <a:bodyPr/>
          <a:lstStyle/>
          <a:p>
            <a:r>
              <a:rPr lang="en-US" dirty="0" smtClean="0"/>
              <a:t>Pick up after yourself!</a:t>
            </a:r>
          </a:p>
          <a:p>
            <a:r>
              <a:rPr lang="en-US" dirty="0" smtClean="0"/>
              <a:t>Don’t write on the furniture.</a:t>
            </a:r>
          </a:p>
          <a:p>
            <a:r>
              <a:rPr lang="en-US" dirty="0" smtClean="0"/>
              <a:t>Behave!  Keep your language in check.</a:t>
            </a:r>
          </a:p>
          <a:p>
            <a:r>
              <a:rPr lang="en-US" dirty="0" smtClean="0"/>
              <a:t>Keep your hands and feet to yourselves.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800600"/>
            <a:ext cx="80772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 will not hesitate to call your mother or your guardian at any time.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8686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7924800" cy="3200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Is</a:t>
            </a:r>
          </a:p>
          <a:p>
            <a:r>
              <a:rPr lang="en-US" dirty="0" smtClean="0"/>
              <a:t>To facilitate your learning</a:t>
            </a:r>
          </a:p>
          <a:p>
            <a:r>
              <a:rPr lang="en-US" dirty="0" smtClean="0"/>
              <a:t>To provide a safe and effective environment for you to learn</a:t>
            </a:r>
          </a:p>
          <a:p>
            <a:r>
              <a:rPr lang="en-US" dirty="0" smtClean="0"/>
              <a:t>To share my knowledge with you and  hold you accountable</a:t>
            </a:r>
          </a:p>
          <a:p>
            <a:r>
              <a:rPr lang="en-US" dirty="0" smtClean="0"/>
              <a:t>To help you become the best you can be – creative, confident, able to solve problems and think</a:t>
            </a:r>
          </a:p>
          <a:p>
            <a:r>
              <a:rPr lang="en-US" dirty="0" smtClean="0"/>
              <a:t>To make sure that ALL students have the opportunity to learn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8464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Job</a:t>
            </a:r>
            <a:endParaRPr lang="en-US" dirty="0"/>
          </a:p>
        </p:txBody>
      </p:sp>
      <p:sp>
        <p:nvSpPr>
          <p:cNvPr id="3" name="Content Placeholder 3"/>
          <p:cNvSpPr txBox="1">
            <a:spLocks/>
          </p:cNvSpPr>
          <p:nvPr/>
        </p:nvSpPr>
        <p:spPr>
          <a:xfrm>
            <a:off x="914400" y="1524000"/>
            <a:ext cx="7543800" cy="45259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dirty="0" smtClean="0"/>
              <a:t>Is not</a:t>
            </a:r>
          </a:p>
          <a:p>
            <a:r>
              <a:rPr lang="en-US" dirty="0" smtClean="0"/>
              <a:t>To force feed you</a:t>
            </a:r>
          </a:p>
          <a:p>
            <a:r>
              <a:rPr lang="en-US" dirty="0" smtClean="0"/>
              <a:t>To play cop</a:t>
            </a:r>
          </a:p>
          <a:p>
            <a:r>
              <a:rPr lang="en-US" dirty="0" smtClean="0"/>
              <a:t>To show you all the steps you need for you to mimic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0801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smtClean="0"/>
              <a:t>Your </a:t>
            </a:r>
            <a:r>
              <a:rPr lang="en-US" dirty="0" smtClean="0"/>
              <a:t>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0848" y="1074738"/>
            <a:ext cx="8382000" cy="578326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dirty="0" smtClean="0"/>
              <a:t>Is to….</a:t>
            </a:r>
          </a:p>
          <a:p>
            <a:r>
              <a:rPr lang="en-US" sz="2900" dirty="0" smtClean="0"/>
              <a:t>Observe</a:t>
            </a:r>
            <a:r>
              <a:rPr lang="en-US" sz="2900" dirty="0"/>
              <a:t>, attempt, practice, refine</a:t>
            </a:r>
          </a:p>
          <a:p>
            <a:r>
              <a:rPr lang="en-US" sz="2900" dirty="0"/>
              <a:t>Listen, watch, take notes, question</a:t>
            </a:r>
          </a:p>
          <a:p>
            <a:r>
              <a:rPr lang="en-US" sz="2900" dirty="0"/>
              <a:t>Answer, give responses</a:t>
            </a:r>
          </a:p>
          <a:p>
            <a:r>
              <a:rPr lang="en-US" sz="2900" dirty="0"/>
              <a:t>Construct, Examine, Extend Meaning</a:t>
            </a:r>
          </a:p>
          <a:p>
            <a:r>
              <a:rPr lang="en-US" sz="2900" dirty="0"/>
              <a:t>Compare, induce, define, generalize</a:t>
            </a:r>
          </a:p>
          <a:p>
            <a:r>
              <a:rPr lang="en-US" sz="2900" dirty="0"/>
              <a:t>Collaborate, support others, teach</a:t>
            </a:r>
          </a:p>
          <a:p>
            <a:r>
              <a:rPr lang="en-US" sz="2900" dirty="0"/>
              <a:t>Listen, question, consider, explain</a:t>
            </a:r>
          </a:p>
          <a:p>
            <a:r>
              <a:rPr lang="en-US" sz="2900" dirty="0"/>
              <a:t>Hypothesize, gather data, </a:t>
            </a:r>
            <a:r>
              <a:rPr lang="en-US" sz="2900" dirty="0" smtClean="0"/>
              <a:t>analyze</a:t>
            </a:r>
          </a:p>
          <a:p>
            <a:r>
              <a:rPr lang="en-US" sz="2900" dirty="0" smtClean="0"/>
              <a:t>Design a plan, Reason, make a model, sees patterns, finds shortcuts, </a:t>
            </a:r>
            <a:endParaRPr lang="en-US" sz="2900" dirty="0"/>
          </a:p>
          <a:p>
            <a:r>
              <a:rPr lang="en-US" sz="2900" dirty="0"/>
              <a:t>Visualize, connect, map relationships</a:t>
            </a:r>
          </a:p>
          <a:p>
            <a:r>
              <a:rPr lang="en-US" sz="2900" dirty="0"/>
              <a:t>Question, research, conclude, support</a:t>
            </a:r>
          </a:p>
          <a:p>
            <a:r>
              <a:rPr lang="en-US" sz="2900" dirty="0"/>
              <a:t>Pose/define problems, solve, evaluate</a:t>
            </a:r>
          </a:p>
          <a:p>
            <a:r>
              <a:rPr lang="en-US" sz="2900" dirty="0"/>
              <a:t>Answer and explain, reflect, rethink</a:t>
            </a:r>
          </a:p>
          <a:p>
            <a:r>
              <a:rPr lang="en-US" sz="2900" dirty="0"/>
              <a:t>Clarify, question, predict, teach</a:t>
            </a:r>
          </a:p>
          <a:p>
            <a:r>
              <a:rPr lang="en-US" sz="2900" dirty="0"/>
              <a:t>Examine, consider, challenge, debate</a:t>
            </a:r>
          </a:p>
          <a:p>
            <a:r>
              <a:rPr lang="en-US" sz="2900" dirty="0"/>
              <a:t>Consider, explain, challenge, justify</a:t>
            </a:r>
          </a:p>
          <a:p>
            <a:r>
              <a:rPr lang="en-US" sz="2900" dirty="0"/>
              <a:t>Brainstorm, organize, draft, revise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7076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job</a:t>
            </a:r>
            <a:endParaRPr lang="en-US" dirty="0"/>
          </a:p>
        </p:txBody>
      </p:sp>
      <p:sp>
        <p:nvSpPr>
          <p:cNvPr id="5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Is not to…</a:t>
            </a:r>
          </a:p>
          <a:p>
            <a:r>
              <a:rPr lang="en-US" dirty="0"/>
              <a:t>S</a:t>
            </a:r>
            <a:r>
              <a:rPr lang="en-US" dirty="0" smtClean="0"/>
              <a:t>it and watch me and think that is enough</a:t>
            </a:r>
          </a:p>
          <a:p>
            <a:r>
              <a:rPr lang="en-US" dirty="0" smtClean="0"/>
              <a:t>Expect to learn without actually doing the work</a:t>
            </a:r>
          </a:p>
          <a:p>
            <a:r>
              <a:rPr lang="en-US" dirty="0" smtClean="0"/>
              <a:t>Rely on the teacher for all the answers</a:t>
            </a:r>
          </a:p>
          <a:p>
            <a:r>
              <a:rPr lang="en-US" dirty="0" smtClean="0"/>
              <a:t>Sleep during class</a:t>
            </a:r>
          </a:p>
          <a:p>
            <a:r>
              <a:rPr lang="en-US" dirty="0"/>
              <a:t>Z</a:t>
            </a:r>
            <a:r>
              <a:rPr lang="en-US" dirty="0" smtClean="0"/>
              <a:t>one out during class</a:t>
            </a:r>
          </a:p>
          <a:p>
            <a:r>
              <a:rPr lang="en-US" dirty="0" smtClean="0"/>
              <a:t>Annoy your classmates and your teacher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4837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Short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79248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Your education is YOUR responsibility. </a:t>
            </a:r>
          </a:p>
          <a:p>
            <a:r>
              <a:rPr lang="en-US" dirty="0" smtClean="0"/>
              <a:t>If you are not learning what you need to, it is YOUR fault (not </a:t>
            </a:r>
            <a:r>
              <a:rPr lang="en-US" u="sng" dirty="0" smtClean="0"/>
              <a:t>just </a:t>
            </a:r>
            <a:r>
              <a:rPr lang="en-US" dirty="0" smtClean="0"/>
              <a:t>your fault, but you have a big role).  Figure out what you need. Talk to me. Get extra help. </a:t>
            </a:r>
          </a:p>
          <a:p>
            <a:r>
              <a:rPr lang="en-US" dirty="0" smtClean="0"/>
              <a:t>Use the internet.</a:t>
            </a:r>
          </a:p>
          <a:p>
            <a:r>
              <a:rPr lang="en-US" dirty="0" smtClean="0"/>
              <a:t>Ask your friends</a:t>
            </a:r>
            <a:r>
              <a:rPr lang="en-US" dirty="0"/>
              <a:t> </a:t>
            </a:r>
            <a:r>
              <a:rPr lang="en-US" dirty="0" smtClean="0"/>
              <a:t>– make a study group.</a:t>
            </a:r>
          </a:p>
          <a:p>
            <a:r>
              <a:rPr lang="en-US" dirty="0" smtClean="0"/>
              <a:t>If you have gaps in your learning, figure out what they are, and work on filling them in.  Ask me to help you! (I may assign  you extra practice work.)</a:t>
            </a:r>
          </a:p>
        </p:txBody>
      </p:sp>
    </p:spTree>
    <p:extLst>
      <p:ext uri="{BB962C8B-B14F-4D97-AF65-F5344CB8AC3E}">
        <p14:creationId xmlns:p14="http://schemas.microsoft.com/office/powerpoint/2010/main" val="27159827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7086600" cy="4800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Cheating is </a:t>
            </a:r>
          </a:p>
          <a:p>
            <a:r>
              <a:rPr lang="en-US" dirty="0" smtClean="0"/>
              <a:t>Inexcusable</a:t>
            </a:r>
          </a:p>
          <a:p>
            <a:r>
              <a:rPr lang="en-US" dirty="0" smtClean="0"/>
              <a:t>Really, really bad</a:t>
            </a:r>
          </a:p>
          <a:p>
            <a:r>
              <a:rPr lang="en-US" dirty="0" smtClean="0"/>
              <a:t>Bad for you (you will never know what you don’t know)</a:t>
            </a:r>
          </a:p>
          <a:p>
            <a:r>
              <a:rPr lang="en-US" dirty="0" smtClean="0"/>
              <a:t>A loss of integrity that you will never get back. 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400" dirty="0" smtClean="0"/>
              <a:t>Don’t do it!!!!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3546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CHEATING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524000"/>
            <a:ext cx="8534400" cy="45130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will hold every student to the policy outlined in the student handbook – NO exceptions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During a test, you will sit alphabetically, you will surrender your cellphone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Frequent homework quizzes, because too many students copy homework from someone else.  If I see you doing that for me or for any other teacher, I will inform ALL of your teachers.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637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90600" y="762000"/>
            <a:ext cx="7420377" cy="35655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 smtClean="0"/>
              <a:t>The sensation of mathematical understanding – of suddenly knowing what is going on, with total certainty – is a special thing, attainable in few if any other places in life. 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504071" y="5257800"/>
            <a:ext cx="8639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Jordan </a:t>
            </a:r>
            <a:r>
              <a:rPr lang="en-US" dirty="0" err="1" smtClean="0"/>
              <a:t>Ellenberg</a:t>
            </a:r>
            <a:r>
              <a:rPr lang="en-US" i="1" dirty="0" smtClean="0"/>
              <a:t>, How Not to Be Wrong: The Power of Mathematical Thinking</a:t>
            </a:r>
            <a:r>
              <a:rPr lang="en-US" dirty="0" smtClean="0"/>
              <a:t>, p. 436-437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19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of Cheating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467600" cy="4525963"/>
          </a:xfrm>
        </p:spPr>
        <p:txBody>
          <a:bodyPr/>
          <a:lstStyle/>
          <a:p>
            <a:r>
              <a:rPr lang="en-US" dirty="0" smtClean="0"/>
              <a:t>0 for the assignment</a:t>
            </a:r>
          </a:p>
          <a:p>
            <a:r>
              <a:rPr lang="en-US" dirty="0" smtClean="0"/>
              <a:t>Conference with me, your parents and an administrator</a:t>
            </a:r>
          </a:p>
          <a:p>
            <a:pPr marL="0" indent="0">
              <a:buNone/>
            </a:pPr>
            <a:r>
              <a:rPr lang="en-US" dirty="0" smtClean="0"/>
              <a:t>(see student handbook for school policy)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Note:  cutting class on the day of a test is considered cheating!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70282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Let’s Have a Great Year!!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858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66800" y="1371600"/>
            <a:ext cx="7315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We have a LOT to do this year!!!  There is no time to waste. 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This is your MOST important class!  Don’t let any other teacher tell you otherwise!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Your success in this class will open up countless doors for you in the future.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Candara" panose="020E0502030303020204" pitchFamily="34" charset="0"/>
              </a:rPr>
              <a:t>You are in this class because you have a special talent for mathematics.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5600" y="457200"/>
            <a:ext cx="32860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Let’s Get Started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04764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381000"/>
            <a:ext cx="55866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you need for this class: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76400" y="1447800"/>
            <a:ext cx="74676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 binder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Paper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Something to write with (preferably pencil)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 good attitude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 smtClean="0"/>
              <a:t>A graphing calculator is recommended, but optional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36986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800" y="381000"/>
            <a:ext cx="314387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Grading Policy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219200"/>
            <a:ext cx="7391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/>
              <a:t>Unit Tests:</a:t>
            </a:r>
            <a:r>
              <a:rPr lang="en-US" sz="3200" b="1" dirty="0" smtClean="0"/>
              <a:t>  (40%</a:t>
            </a:r>
            <a:r>
              <a:rPr lang="en-US" sz="3200" dirty="0" smtClean="0"/>
              <a:t>) 3 or 4 per quarter, usually 100 points each (one retake per test allowed, maximum score 80%)</a:t>
            </a:r>
          </a:p>
          <a:p>
            <a:r>
              <a:rPr lang="en-US" sz="3200" b="1" u="sng" dirty="0" smtClean="0"/>
              <a:t>Quizzes:</a:t>
            </a:r>
            <a:r>
              <a:rPr lang="en-US" sz="3200" dirty="0" smtClean="0"/>
              <a:t>  (40%) 2 or 3 per unit</a:t>
            </a:r>
          </a:p>
          <a:p>
            <a:r>
              <a:rPr lang="en-US" sz="3200" b="1" u="sng" dirty="0" smtClean="0"/>
              <a:t>Homework:</a:t>
            </a:r>
            <a:r>
              <a:rPr lang="en-US" sz="3200" dirty="0" smtClean="0"/>
              <a:t>  (10%) of quarter grade each quarter, based on completion checks and homework quizzes.</a:t>
            </a:r>
          </a:p>
          <a:p>
            <a:r>
              <a:rPr lang="en-US" sz="3200" b="1" u="sng" dirty="0" smtClean="0"/>
              <a:t>Class Participation</a:t>
            </a:r>
            <a:r>
              <a:rPr lang="en-US" sz="3200" b="1" dirty="0" smtClean="0"/>
              <a:t>:  </a:t>
            </a:r>
            <a:r>
              <a:rPr lang="en-US" sz="3200" dirty="0" smtClean="0"/>
              <a:t>(10%) based on class activities, Do </a:t>
            </a:r>
            <a:r>
              <a:rPr lang="en-US" sz="3200" dirty="0" err="1" smtClean="0"/>
              <a:t>Nows</a:t>
            </a:r>
            <a:r>
              <a:rPr lang="en-US" sz="3200" dirty="0" smtClean="0"/>
              <a:t>, Exit Tickets, etc. </a:t>
            </a:r>
          </a:p>
        </p:txBody>
      </p:sp>
    </p:spTree>
    <p:extLst>
      <p:ext uri="{BB962C8B-B14F-4D97-AF65-F5344CB8AC3E}">
        <p14:creationId xmlns:p14="http://schemas.microsoft.com/office/powerpoint/2010/main" val="32436102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Collaborative Learning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44448"/>
            <a:ext cx="4040188" cy="395128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Learn from each other – two heads are better than one</a:t>
            </a:r>
          </a:p>
          <a:p>
            <a:r>
              <a:rPr lang="en-US" dirty="0" smtClean="0"/>
              <a:t>Make sure that everyone in the group knows what is going on</a:t>
            </a:r>
          </a:p>
          <a:p>
            <a:r>
              <a:rPr lang="en-US" dirty="0" smtClean="0"/>
              <a:t>Are of mixed knowledge and ability</a:t>
            </a:r>
          </a:p>
          <a:p>
            <a:r>
              <a:rPr lang="en-US" dirty="0" smtClean="0"/>
              <a:t>Share responsibility</a:t>
            </a:r>
          </a:p>
          <a:p>
            <a:r>
              <a:rPr lang="en-US" dirty="0" smtClean="0"/>
              <a:t>Share leadership</a:t>
            </a:r>
          </a:p>
          <a:p>
            <a:r>
              <a:rPr lang="en-US" dirty="0" smtClean="0"/>
              <a:t>Work independent of teacher</a:t>
            </a:r>
          </a:p>
          <a:p>
            <a:r>
              <a:rPr lang="en-US" dirty="0" smtClean="0"/>
              <a:t>Have appropriate social skills</a:t>
            </a:r>
          </a:p>
          <a:p>
            <a:r>
              <a:rPr lang="en-US" dirty="0" smtClean="0"/>
              <a:t>Stay focused on task or project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374" y="1752600"/>
            <a:ext cx="3810000" cy="372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64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 of student are you?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kind?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Interested in learning</a:t>
            </a:r>
          </a:p>
          <a:p>
            <a:r>
              <a:rPr lang="en-US" dirty="0" smtClean="0"/>
              <a:t>Ready for action</a:t>
            </a:r>
          </a:p>
          <a:p>
            <a:r>
              <a:rPr lang="en-US" dirty="0" smtClean="0"/>
              <a:t>Prepared</a:t>
            </a:r>
          </a:p>
          <a:p>
            <a:r>
              <a:rPr lang="en-US" dirty="0" smtClean="0"/>
              <a:t>Willing to ask for help</a:t>
            </a:r>
          </a:p>
          <a:p>
            <a:r>
              <a:rPr lang="en-US" dirty="0" smtClean="0"/>
              <a:t>Willing to make mistakes</a:t>
            </a:r>
          </a:p>
          <a:p>
            <a:r>
              <a:rPr lang="en-US" dirty="0" smtClean="0"/>
              <a:t>Willing to work with others</a:t>
            </a:r>
          </a:p>
          <a:p>
            <a:r>
              <a:rPr lang="en-US" dirty="0" smtClean="0"/>
              <a:t>What else?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Or this kind?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Class </a:t>
            </a:r>
            <a:r>
              <a:rPr lang="en-US" dirty="0" smtClean="0"/>
              <a:t>Clown</a:t>
            </a:r>
          </a:p>
          <a:p>
            <a:r>
              <a:rPr lang="en-US" dirty="0"/>
              <a:t>Annoying your </a:t>
            </a:r>
            <a:r>
              <a:rPr lang="en-US" dirty="0" smtClean="0"/>
              <a:t>classmates</a:t>
            </a:r>
          </a:p>
          <a:p>
            <a:r>
              <a:rPr lang="en-US" dirty="0" smtClean="0"/>
              <a:t>Keep to yourself</a:t>
            </a:r>
          </a:p>
          <a:p>
            <a:r>
              <a:rPr lang="en-US" dirty="0" smtClean="0"/>
              <a:t>A slacker doing just enough to get by</a:t>
            </a:r>
          </a:p>
          <a:p>
            <a:r>
              <a:rPr lang="en-US" dirty="0" smtClean="0"/>
              <a:t>Afraid to take risks</a:t>
            </a:r>
          </a:p>
          <a:p>
            <a:r>
              <a:rPr lang="en-US" dirty="0" smtClean="0"/>
              <a:t>What else?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5867400"/>
            <a:ext cx="79549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What kind of student do you want to be?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59994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kind of classroom will this be?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077200" cy="4525963"/>
          </a:xfrm>
        </p:spPr>
        <p:txBody>
          <a:bodyPr/>
          <a:lstStyle/>
          <a:p>
            <a:r>
              <a:rPr lang="en-US" dirty="0" smtClean="0"/>
              <a:t>What do you like in a classroom environment?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What keeps you from learning?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77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I expect of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086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 on time</a:t>
            </a:r>
          </a:p>
          <a:p>
            <a:r>
              <a:rPr lang="en-US" dirty="0" smtClean="0"/>
              <a:t>Be prepared</a:t>
            </a:r>
          </a:p>
          <a:p>
            <a:r>
              <a:rPr lang="en-US" dirty="0" smtClean="0"/>
              <a:t>Stay focused</a:t>
            </a:r>
          </a:p>
          <a:p>
            <a:r>
              <a:rPr lang="en-US" dirty="0" smtClean="0"/>
              <a:t>Do your homework</a:t>
            </a:r>
          </a:p>
          <a:p>
            <a:r>
              <a:rPr lang="en-US" dirty="0" smtClean="0"/>
              <a:t>Study</a:t>
            </a:r>
          </a:p>
          <a:p>
            <a:r>
              <a:rPr lang="en-US" dirty="0" smtClean="0"/>
              <a:t>Ask for help</a:t>
            </a:r>
          </a:p>
          <a:p>
            <a:r>
              <a:rPr lang="en-US" dirty="0" smtClean="0"/>
              <a:t>Be respectful</a:t>
            </a:r>
          </a:p>
          <a:p>
            <a:r>
              <a:rPr lang="en-US" dirty="0" smtClean="0"/>
              <a:t>Always allow others to obtain the education they deserve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 rot="1297712">
            <a:off x="4069935" y="2401802"/>
            <a:ext cx="411971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>
                      <a:alpha val="45000"/>
                    </a:schemeClr>
                  </a:outerShdw>
                </a:effectLst>
              </a:rPr>
              <a:t>THIS IS AN HONORS CLASS</a:t>
            </a:r>
          </a:p>
          <a:p>
            <a:pPr algn="ctr"/>
            <a:r>
              <a:rPr lang="en-US" sz="28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>
                      <a:alpha val="45000"/>
                    </a:schemeClr>
                  </a:outerShdw>
                </a:effectLst>
              </a:rPr>
              <a:t>ACT ACCORDINGLY!!!</a:t>
            </a:r>
            <a:endParaRPr lang="en-US" sz="28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>
                    <a:alpha val="45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57609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1011</Words>
  <Application>Microsoft Office PowerPoint</Application>
  <PresentationFormat>On-screen Show (4:3)</PresentationFormat>
  <Paragraphs>146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Candara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Collaborative Learning </vt:lpstr>
      <vt:lpstr>What kind of student are you?</vt:lpstr>
      <vt:lpstr>What kind of classroom will this be?</vt:lpstr>
      <vt:lpstr>What do I expect of you?</vt:lpstr>
      <vt:lpstr>Class Rules</vt:lpstr>
      <vt:lpstr>If I ask you to stop talking…</vt:lpstr>
      <vt:lpstr>I am not your mother!</vt:lpstr>
      <vt:lpstr>My job</vt:lpstr>
      <vt:lpstr>My Job</vt:lpstr>
      <vt:lpstr>Your job</vt:lpstr>
      <vt:lpstr>Your job</vt:lpstr>
      <vt:lpstr>In Short </vt:lpstr>
      <vt:lpstr>Cheating</vt:lpstr>
      <vt:lpstr>CHEATING</vt:lpstr>
      <vt:lpstr>Consequences of Cheating </vt:lpstr>
      <vt:lpstr>Let’s Have a Great Year!!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Learning Groups</dc:title>
  <dc:creator>Dottie McClelland</dc:creator>
  <cp:lastModifiedBy>Dottie McClelland</cp:lastModifiedBy>
  <cp:revision>27</cp:revision>
  <dcterms:created xsi:type="dcterms:W3CDTF">2014-06-02T13:38:55Z</dcterms:created>
  <dcterms:modified xsi:type="dcterms:W3CDTF">2017-09-05T19:19:55Z</dcterms:modified>
</cp:coreProperties>
</file>