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7620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Calibri Light" panose="020F0302020204030204" pitchFamily="34" charset="0"/>
      <p:regular r:id="rId11"/>
      <p: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247070"/>
            <a:ext cx="7620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002264"/>
            <a:ext cx="7620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4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6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405694"/>
            <a:ext cx="2190750" cy="64575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405694"/>
            <a:ext cx="6445250" cy="64575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4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6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899710"/>
            <a:ext cx="876300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5099405"/>
            <a:ext cx="876300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7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4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05696"/>
            <a:ext cx="8763000" cy="14728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867959"/>
            <a:ext cx="4298156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783417"/>
            <a:ext cx="4298156" cy="40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1867959"/>
            <a:ext cx="431932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2783417"/>
            <a:ext cx="4319323" cy="40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9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1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097141"/>
            <a:ext cx="5143500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1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097141"/>
            <a:ext cx="5143500" cy="5415139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3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2FD3-F055-4214-A38A-2F17F55A41D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062613"/>
            <a:ext cx="3429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EF01-6573-4CE2-AD28-57BEC876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10160000" cy="59305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77955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5100"/>
            <a:ext cx="10160000" cy="280200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4203700"/>
            <a:ext cx="10160000" cy="151028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10009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393700"/>
            <a:ext cx="8953881" cy="212365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200" smtClean="0">
                <a:solidFill>
                  <a:srgbClr val="000000"/>
                </a:solidFill>
                <a:latin typeface="Arial - 29"/>
              </a:rPr>
              <a:t>Graph the following: </a:t>
            </a:r>
          </a:p>
          <a:p>
            <a:r>
              <a:rPr lang="en-US" sz="2200" smtClean="0">
                <a:solidFill>
                  <a:srgbClr val="000000"/>
                </a:solidFill>
                <a:latin typeface="Arial - 29"/>
              </a:rPr>
              <a:t>y = sin</a:t>
            </a:r>
            <a:r>
              <a:rPr lang="el-GR" sz="2200" smtClean="0">
                <a:solidFill>
                  <a:srgbClr val="000000"/>
                </a:solidFill>
                <a:latin typeface="Arial - 29"/>
              </a:rPr>
              <a:t>θ</a:t>
            </a:r>
          </a:p>
          <a:p>
            <a:r>
              <a:rPr lang="en-US" sz="2200" smtClean="0">
                <a:solidFill>
                  <a:srgbClr val="000000"/>
                </a:solidFill>
                <a:latin typeface="Arial - 29"/>
              </a:rPr>
              <a:t>y = 3sin</a:t>
            </a:r>
            <a:r>
              <a:rPr lang="el-GR" sz="2200" smtClean="0">
                <a:solidFill>
                  <a:srgbClr val="000000"/>
                </a:solidFill>
                <a:latin typeface="Arial - 29"/>
              </a:rPr>
              <a:t>θ</a:t>
            </a:r>
          </a:p>
          <a:p>
            <a:r>
              <a:rPr lang="en-US" sz="2200" smtClean="0">
                <a:solidFill>
                  <a:srgbClr val="000000"/>
                </a:solidFill>
                <a:latin typeface="Arial - 29"/>
              </a:rPr>
              <a:t>y = 5sin</a:t>
            </a:r>
            <a:r>
              <a:rPr lang="el-GR" sz="2200" smtClean="0">
                <a:solidFill>
                  <a:srgbClr val="000000"/>
                </a:solidFill>
                <a:latin typeface="Arial - 29"/>
              </a:rPr>
              <a:t>θ</a:t>
            </a:r>
          </a:p>
          <a:p>
            <a:r>
              <a:rPr lang="en-US" sz="2200" smtClean="0">
                <a:solidFill>
                  <a:srgbClr val="000000"/>
                </a:solidFill>
                <a:latin typeface="Arial - 29"/>
              </a:rPr>
              <a:t>y = -2sin</a:t>
            </a:r>
            <a:r>
              <a:rPr lang="el-GR" sz="2200" smtClean="0">
                <a:solidFill>
                  <a:srgbClr val="000000"/>
                </a:solidFill>
                <a:latin typeface="Arial - 29"/>
              </a:rPr>
              <a:t>θ</a:t>
            </a:r>
          </a:p>
          <a:p>
            <a:r>
              <a:rPr lang="en-US" sz="2200" smtClean="0">
                <a:solidFill>
                  <a:srgbClr val="000000"/>
                </a:solidFill>
                <a:latin typeface="Arial - 29"/>
              </a:rPr>
              <a:t>What effect does the coefficient have on the graph?</a:t>
            </a:r>
            <a:endParaRPr lang="en-US" sz="2200">
              <a:solidFill>
                <a:srgbClr val="000000"/>
              </a:solidFill>
              <a:latin typeface="Arial - 29"/>
            </a:endParaRPr>
          </a:p>
        </p:txBody>
      </p:sp>
    </p:spTree>
    <p:extLst>
      <p:ext uri="{BB962C8B-B14F-4D97-AF65-F5344CB8AC3E}">
        <p14:creationId xmlns:p14="http://schemas.microsoft.com/office/powerpoint/2010/main" val="327334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596900"/>
            <a:ext cx="8269351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Graph the following: 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y = sin</a:t>
            </a:r>
            <a:r>
              <a:rPr lang="el-GR" sz="2100" smtClean="0">
                <a:solidFill>
                  <a:srgbClr val="000000"/>
                </a:solidFill>
                <a:latin typeface="Arial - 29"/>
              </a:rPr>
              <a:t>θ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y = sin</a:t>
            </a:r>
            <a:r>
              <a:rPr lang="el-GR" sz="2100" smtClean="0">
                <a:solidFill>
                  <a:srgbClr val="000000"/>
                </a:solidFill>
                <a:latin typeface="Arial - 29"/>
              </a:rPr>
              <a:t>θ + 3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y = sin</a:t>
            </a:r>
            <a:r>
              <a:rPr lang="el-GR" sz="2100" smtClean="0">
                <a:solidFill>
                  <a:srgbClr val="000000"/>
                </a:solidFill>
                <a:latin typeface="Arial - 29"/>
              </a:rPr>
              <a:t>θ + 5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y = sin</a:t>
            </a:r>
            <a:r>
              <a:rPr lang="el-GR" sz="2100" smtClean="0">
                <a:solidFill>
                  <a:srgbClr val="000000"/>
                </a:solidFill>
                <a:latin typeface="Arial - 29"/>
              </a:rPr>
              <a:t>θ - 2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What effect does the constant have on the graph?</a:t>
            </a:r>
            <a:endParaRPr lang="en-US" sz="2100">
              <a:solidFill>
                <a:srgbClr val="000000"/>
              </a:solidFill>
              <a:latin typeface="Arial - 29"/>
            </a:endParaRPr>
          </a:p>
        </p:txBody>
      </p:sp>
    </p:spTree>
    <p:extLst>
      <p:ext uri="{BB962C8B-B14F-4D97-AF65-F5344CB8AC3E}">
        <p14:creationId xmlns:p14="http://schemas.microsoft.com/office/powerpoint/2010/main" val="426042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596900"/>
            <a:ext cx="7798181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Graph the following: 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y = sin</a:t>
            </a:r>
            <a:r>
              <a:rPr lang="el-GR" sz="2100" smtClean="0">
                <a:solidFill>
                  <a:srgbClr val="000000"/>
                </a:solidFill>
                <a:latin typeface="Arial - 29"/>
              </a:rPr>
              <a:t>θ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y = sin(3</a:t>
            </a:r>
            <a:r>
              <a:rPr lang="el-GR" sz="2100" smtClean="0">
                <a:solidFill>
                  <a:srgbClr val="000000"/>
                </a:solidFill>
                <a:latin typeface="Arial - 29"/>
              </a:rPr>
              <a:t>θ)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y = sin(.5</a:t>
            </a:r>
            <a:r>
              <a:rPr lang="el-GR" sz="2100" smtClean="0">
                <a:solidFill>
                  <a:srgbClr val="000000"/>
                </a:solidFill>
                <a:latin typeface="Arial - 29"/>
              </a:rPr>
              <a:t>θ)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y = sin(2</a:t>
            </a:r>
            <a:r>
              <a:rPr lang="el-GR" sz="2100" smtClean="0">
                <a:solidFill>
                  <a:srgbClr val="000000"/>
                </a:solidFill>
                <a:latin typeface="Arial - 29"/>
              </a:rPr>
              <a:t>πθ)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9"/>
              </a:rPr>
              <a:t>What effect does the factor have on the graph?</a:t>
            </a:r>
            <a:endParaRPr lang="en-US" sz="2100">
              <a:solidFill>
                <a:srgbClr val="000000"/>
              </a:solidFill>
              <a:latin typeface="Arial - 29"/>
            </a:endParaRPr>
          </a:p>
        </p:txBody>
      </p:sp>
    </p:spTree>
    <p:extLst>
      <p:ext uri="{BB962C8B-B14F-4D97-AF65-F5344CB8AC3E}">
        <p14:creationId xmlns:p14="http://schemas.microsoft.com/office/powerpoint/2010/main" val="101062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Custom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 - 29</vt:lpstr>
      <vt:lpstr>Arial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Dottie McClelland</dc:creator>
  <cp:lastModifiedBy>Dottie McClelland</cp:lastModifiedBy>
  <cp:revision>1</cp:revision>
  <dcterms:created xsi:type="dcterms:W3CDTF">2018-05-08T13:31:16Z</dcterms:created>
  <dcterms:modified xsi:type="dcterms:W3CDTF">2018-05-08T13:31:18Z</dcterms:modified>
</cp:coreProperties>
</file>